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13" r:id="rId2"/>
    <p:sldId id="354" r:id="rId3"/>
    <p:sldId id="412" r:id="rId4"/>
    <p:sldId id="358" r:id="rId5"/>
    <p:sldId id="413" r:id="rId6"/>
    <p:sldId id="359" r:id="rId7"/>
    <p:sldId id="314" r:id="rId8"/>
    <p:sldId id="360" r:id="rId9"/>
    <p:sldId id="363" r:id="rId10"/>
    <p:sldId id="364" r:id="rId11"/>
    <p:sldId id="365" r:id="rId12"/>
    <p:sldId id="366" r:id="rId13"/>
    <p:sldId id="450" r:id="rId14"/>
    <p:sldId id="371" r:id="rId15"/>
    <p:sldId id="373" r:id="rId16"/>
    <p:sldId id="372" r:id="rId17"/>
    <p:sldId id="388" r:id="rId18"/>
    <p:sldId id="386" r:id="rId19"/>
    <p:sldId id="369" r:id="rId20"/>
    <p:sldId id="370" r:id="rId21"/>
    <p:sldId id="374" r:id="rId22"/>
    <p:sldId id="375" r:id="rId23"/>
    <p:sldId id="376" r:id="rId24"/>
    <p:sldId id="379" r:id="rId25"/>
    <p:sldId id="378" r:id="rId26"/>
    <p:sldId id="362" r:id="rId27"/>
    <p:sldId id="381" r:id="rId28"/>
    <p:sldId id="442" r:id="rId29"/>
    <p:sldId id="382" r:id="rId30"/>
    <p:sldId id="385" r:id="rId31"/>
    <p:sldId id="443" r:id="rId32"/>
    <p:sldId id="444" r:id="rId33"/>
    <p:sldId id="446" r:id="rId34"/>
    <p:sldId id="447" r:id="rId35"/>
    <p:sldId id="448" r:id="rId36"/>
    <p:sldId id="449" r:id="rId37"/>
    <p:sldId id="453" r:id="rId38"/>
    <p:sldId id="455" r:id="rId39"/>
    <p:sldId id="454" r:id="rId40"/>
    <p:sldId id="452" r:id="rId41"/>
    <p:sldId id="456" r:id="rId42"/>
    <p:sldId id="462" r:id="rId43"/>
    <p:sldId id="458" r:id="rId44"/>
    <p:sldId id="419" r:id="rId45"/>
    <p:sldId id="394" r:id="rId46"/>
    <p:sldId id="389" r:id="rId47"/>
    <p:sldId id="393" r:id="rId48"/>
    <p:sldId id="400" r:id="rId49"/>
    <p:sldId id="395" r:id="rId50"/>
    <p:sldId id="396" r:id="rId51"/>
    <p:sldId id="465" r:id="rId52"/>
    <p:sldId id="466" r:id="rId53"/>
    <p:sldId id="469" r:id="rId54"/>
    <p:sldId id="471" r:id="rId55"/>
    <p:sldId id="411" r:id="rId56"/>
    <p:sldId id="470" r:id="rId57"/>
    <p:sldId id="321" r:id="rId58"/>
    <p:sldId id="468" r:id="rId59"/>
    <p:sldId id="402" r:id="rId60"/>
    <p:sldId id="287" r:id="rId61"/>
    <p:sldId id="40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F9F9"/>
    <a:srgbClr val="F11AF6"/>
    <a:srgbClr val="0000FF"/>
    <a:srgbClr val="A16359"/>
    <a:srgbClr val="666699"/>
    <a:srgbClr val="9900CC"/>
    <a:srgbClr val="CC3300"/>
    <a:srgbClr val="993300"/>
    <a:srgbClr val="B2B2B2"/>
    <a:srgbClr val="865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 autoAdjust="0"/>
    <p:restoredTop sz="94660"/>
  </p:normalViewPr>
  <p:slideViewPr>
    <p:cSldViewPr>
      <p:cViewPr varScale="1">
        <p:scale>
          <a:sx n="70" d="100"/>
          <a:sy n="70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8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61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gif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папки с рабочего стола ЭЛЯ\Рафаэлка\let-the-bubbles-loo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34" y="0"/>
            <a:ext cx="9161034" cy="6858000"/>
          </a:xfrm>
          <a:prstGeom prst="rect">
            <a:avLst/>
          </a:prstGeom>
          <a:noFill/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214282" y="285728"/>
            <a:ext cx="8929718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Почему мне нравятся эти ромашки?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57686" y="1785926"/>
            <a:ext cx="4786314" cy="4857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Автор проекта 	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Дащинская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Анастасия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            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Александровна 							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воспитанница подготовительной группы                         МАДОУ «Ромашка»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 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 2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Руководитель Кожевникова                          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Эльмира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Рафаиловна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педагог-психолог                                                МАДОУ «Ромашка»                                                    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Char char="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6941222" cy="57606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На подготовительном этапе моего исследования само название </a:t>
            </a:r>
            <a:r>
              <a:rPr lang="ru-RU" sz="2000" b="1" dirty="0" smtClean="0">
                <a:solidFill>
                  <a:schemeClr val="bg1"/>
                </a:solidFill>
              </a:rPr>
              <a:t>ромашка</a:t>
            </a:r>
            <a:r>
              <a:rPr lang="ru-RU" sz="2000" dirty="0" smtClean="0">
                <a:solidFill>
                  <a:srgbClr val="0000FF"/>
                </a:solidFill>
              </a:rPr>
              <a:t> мы нашли в Интернете 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95536" y="5229200"/>
            <a:ext cx="8165615" cy="134623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002060"/>
                </a:solidFill>
              </a:rPr>
              <a:t>Произошло оно от слова «</a:t>
            </a:r>
            <a:r>
              <a:rPr lang="ru-RU" dirty="0" err="1" smtClean="0">
                <a:solidFill>
                  <a:srgbClr val="002060"/>
                </a:solidFill>
              </a:rPr>
              <a:t>romana</a:t>
            </a:r>
            <a:r>
              <a:rPr lang="ru-RU" dirty="0" smtClean="0">
                <a:solidFill>
                  <a:srgbClr val="002060"/>
                </a:solidFill>
              </a:rPr>
              <a:t>» - римский. Раньше называли романом, </a:t>
            </a:r>
            <a:r>
              <a:rPr lang="ru-RU" dirty="0" err="1" smtClean="0">
                <a:solidFill>
                  <a:srgbClr val="002060"/>
                </a:solidFill>
              </a:rPr>
              <a:t>романовым</a:t>
            </a:r>
            <a:r>
              <a:rPr lang="ru-RU" dirty="0" smtClean="0">
                <a:solidFill>
                  <a:srgbClr val="002060"/>
                </a:solidFill>
              </a:rPr>
              <a:t> цветом.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44607"/>
            <a:ext cx="6480720" cy="4306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5429264"/>
            <a:ext cx="8822214" cy="142873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Родиной ромашкой является Америка. Пришла она с берегов Атлантического океана. В 1850 году она появилась в Швеции, примерно в это же время ее обнаружили в России под Петербургом и рассматривали как величайшую диковинку. Знают ромашку и в Европе, Евразии, Америке и Южной Африке и в Австралии.</a:t>
            </a:r>
          </a:p>
          <a:p>
            <a:endParaRPr lang="ru-RU" sz="1400" dirty="0"/>
          </a:p>
        </p:txBody>
      </p:sp>
      <p:pic>
        <p:nvPicPr>
          <p:cNvPr id="7" name="Picture 2" descr="http://www.chitalnya.ru/upload3/114/4b53504f2a6dc7c421f7d8636a8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99" y="285728"/>
            <a:ext cx="7507043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475"/>
          </a:xfrm>
        </p:spPr>
        <p:txBody>
          <a:bodyPr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Ромашка –</a:t>
            </a:r>
            <a:r>
              <a:rPr lang="ru-RU" sz="2200" dirty="0" smtClean="0">
                <a:solidFill>
                  <a:srgbClr val="002060"/>
                </a:solidFill>
              </a:rPr>
              <a:t> </a:t>
            </a:r>
            <a:r>
              <a:rPr lang="ru-RU" sz="2200" dirty="0" smtClean="0">
                <a:solidFill>
                  <a:srgbClr val="0000FF"/>
                </a:solidFill>
              </a:rPr>
              <a:t>это однолетнее растение семейства астровых.</a:t>
            </a:r>
            <a:endParaRPr lang="ru-RU" sz="2200" dirty="0">
              <a:solidFill>
                <a:srgbClr val="0000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786455"/>
            <a:ext cx="9144000" cy="107154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000" dirty="0" smtClean="0">
                <a:solidFill>
                  <a:srgbClr val="002060"/>
                </a:solidFill>
              </a:rPr>
              <a:t>Невысокое растение с белыми продолговатыми лепестками и желтой серединкой. Стебель чаще всего один, покрытый узкими длинными листьями.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Picture 6" descr="http://wallpaperscraft.ru/image/52369/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8670"/>
            <a:ext cx="6006452" cy="4633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-214346" y="642918"/>
            <a:ext cx="3714776" cy="5357849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smtClean="0">
                <a:solidFill>
                  <a:srgbClr val="0000FF"/>
                </a:solidFill>
              </a:rPr>
              <a:t>Легенда о маленьких полевых гномиков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По форме цветы напоминают зонтики. Начнется в степи дождь, гномик укроется зонтику, струйками ромашкой либо сорвет ее и шагает по степи, поднимая цветок над головой. Дождь стучит по ромашковому  стекает с него, а гномик остается совершенно сухим.</a:t>
            </a:r>
            <a:endParaRPr lang="ru-RU" sz="20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6" name="Picture 12" descr="http://www.chitalnya.ru/upload2/622/5b4415eca54728b725acbcfd56f7c09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7592" y="214290"/>
            <a:ext cx="5194245" cy="6357982"/>
          </a:xfrm>
          <a:prstGeom prst="rect">
            <a:avLst/>
          </a:prstGeom>
          <a:noFill/>
        </p:spPr>
      </p:pic>
      <p:pic>
        <p:nvPicPr>
          <p:cNvPr id="8" name="Picture 6" descr="http://sunveter.ru/uploads/posts/2013-06/1372611980_gnom8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428736"/>
            <a:ext cx="814399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http://smexkartinka.ru/uploads/posts/2015-04/1428064015_img_03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5907"/>
            <a:ext cx="3179073" cy="2117753"/>
          </a:xfrm>
          <a:prstGeom prst="rect">
            <a:avLst/>
          </a:prstGeom>
          <a:noFill/>
        </p:spPr>
      </p:pic>
      <p:pic>
        <p:nvPicPr>
          <p:cNvPr id="63496" name="Picture 8" descr="http://rus-health.info/images/thumbs/729_500_300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643182"/>
            <a:ext cx="2976352" cy="2071706"/>
          </a:xfrm>
          <a:prstGeom prst="rect">
            <a:avLst/>
          </a:prstGeom>
          <a:noFill/>
        </p:spPr>
      </p:pic>
      <p:pic>
        <p:nvPicPr>
          <p:cNvPr id="63498" name="Picture 10" descr="http://agro-sad.com.ua/uploads/images/page/67/head/fundu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9035" y="189879"/>
            <a:ext cx="2881332" cy="2160999"/>
          </a:xfrm>
          <a:prstGeom prst="rect">
            <a:avLst/>
          </a:prstGeom>
          <a:noFill/>
        </p:spPr>
      </p:pic>
      <p:pic>
        <p:nvPicPr>
          <p:cNvPr id="63504" name="Picture 16" descr="http://forum-teplodar.ru/Images/Forum/Big/mes5740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714620"/>
            <a:ext cx="2666235" cy="1995510"/>
          </a:xfrm>
          <a:prstGeom prst="rect">
            <a:avLst/>
          </a:prstGeom>
          <a:noFill/>
        </p:spPr>
      </p:pic>
      <p:pic>
        <p:nvPicPr>
          <p:cNvPr id="63506" name="Picture 18" descr="http://r22.imgfast.net/users/2717/25/80/22/album/pr/ndn20_800x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857759"/>
            <a:ext cx="2500330" cy="1875247"/>
          </a:xfrm>
          <a:prstGeom prst="rect">
            <a:avLst/>
          </a:prstGeom>
          <a:noFill/>
        </p:spPr>
      </p:pic>
      <p:pic>
        <p:nvPicPr>
          <p:cNvPr id="63510" name="Picture 22" descr="http://kartinki-cvetov.ru/images/romashki/romashka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5354" y="2245739"/>
            <a:ext cx="2359002" cy="205481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3514" name="AutoShape 26" descr="http://photosflowery.ru/photo/ee/ee0388720835253193e13828e4ec75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16" name="AutoShape 28" descr="http://photosflowery.ru/photo/ee/ee0388720835253193e13828e4ec75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520" name="Picture 32" descr="http://www.bagnet.org/storage/10/22/30/06/560fbcc13a3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8169" y="4903328"/>
            <a:ext cx="2622231" cy="1857388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2364569" y="1876314"/>
            <a:ext cx="1414466" cy="5000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Верба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13094" y="1859741"/>
            <a:ext cx="1428760" cy="5000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Орешник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25503" y="4300549"/>
            <a:ext cx="1785918" cy="5572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Дуб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72396" y="4429132"/>
            <a:ext cx="1357322" cy="5000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Хмель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1802" y="6286520"/>
            <a:ext cx="1285884" cy="4286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Омела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15140" y="6286520"/>
            <a:ext cx="1285884" cy="4286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Плакун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332656"/>
            <a:ext cx="2359002" cy="1224136"/>
          </a:xfrm>
        </p:spPr>
        <p:txBody>
          <a:bodyPr anchor="t"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На Руси ромашка считалась одним из семи священных растений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1"/>
            <a:ext cx="8501122" cy="85725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00FF"/>
                </a:solidFill>
              </a:rPr>
              <a:t>Не зря девушки, гадая на суженых, плели венки из ромашек и бросали в реку.</a:t>
            </a:r>
            <a:br>
              <a:rPr lang="ru-RU" sz="2800" dirty="0" smtClean="0">
                <a:solidFill>
                  <a:srgbClr val="0000FF"/>
                </a:solidFill>
              </a:rPr>
            </a:b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5" name="Picture 2" descr="http://kourortchernomor.ru/wp-content/uploads/2012/08/%D0%9C%D0%B0%D1%80%D0%B3%D0%B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1166" y="1142984"/>
            <a:ext cx="3933644" cy="5504223"/>
          </a:xfrm>
          <a:prstGeom prst="rect">
            <a:avLst/>
          </a:prstGeom>
          <a:noFill/>
        </p:spPr>
      </p:pic>
      <p:pic>
        <p:nvPicPr>
          <p:cNvPr id="6" name="Picture 2" descr="http://file.mobilmusic.ru/b1/f5/68/125994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290566" cy="5500726"/>
          </a:xfrm>
          <a:prstGeom prst="rect">
            <a:avLst/>
          </a:prstGeom>
          <a:noFill/>
        </p:spPr>
      </p:pic>
      <p:pic>
        <p:nvPicPr>
          <p:cNvPr id="7" name="Picture 2" descr="http://www.playcast.ru/uploads/2016/05/04/1853339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6256"/>
            <a:ext cx="1199891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mg-2008-01.photosight.ru/03/24857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8215370" cy="5636873"/>
          </a:xfrm>
          <a:prstGeom prst="rect">
            <a:avLst/>
          </a:prstGeom>
          <a:noFill/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214282" y="6000768"/>
            <a:ext cx="91440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В мире более 100 видов ромашек, причем, только 30% из них находятся в России.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52995"/>
            <a:ext cx="4032448" cy="288033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Вывод: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5013176"/>
            <a:ext cx="5508104" cy="18722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000FF"/>
                </a:solidFill>
              </a:rPr>
              <a:t>В старых книгах о </a:t>
            </a:r>
            <a:r>
              <a:rPr lang="ru-RU" sz="1600" b="1" dirty="0">
                <a:solidFill>
                  <a:schemeClr val="bg1"/>
                </a:solidFill>
              </a:rPr>
              <a:t>ромашке </a:t>
            </a:r>
            <a:r>
              <a:rPr lang="ru-RU" sz="1600" dirty="0">
                <a:solidFill>
                  <a:srgbClr val="0000FF"/>
                </a:solidFill>
              </a:rPr>
              <a:t>ничего не упоминают. </a:t>
            </a:r>
            <a:r>
              <a:rPr lang="ru-RU" sz="1600" dirty="0" smtClean="0">
                <a:solidFill>
                  <a:srgbClr val="0000FF"/>
                </a:solidFill>
              </a:rPr>
              <a:t>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Ромашка аптечная </a:t>
            </a:r>
            <a:r>
              <a:rPr lang="ru-RU" sz="1600" dirty="0">
                <a:solidFill>
                  <a:srgbClr val="0000FF"/>
                </a:solidFill>
              </a:rPr>
              <a:t>изначально русское растение, появилась у нас лишь в конце 18 </a:t>
            </a:r>
            <a:r>
              <a:rPr lang="ru-RU" sz="1600" dirty="0" smtClean="0">
                <a:solidFill>
                  <a:srgbClr val="0000FF"/>
                </a:solidFill>
              </a:rPr>
              <a:t>века. И называлась по-другому – пупавка </a:t>
            </a:r>
            <a:r>
              <a:rPr lang="ru-RU" sz="1600" dirty="0">
                <a:solidFill>
                  <a:srgbClr val="0000FF"/>
                </a:solidFill>
              </a:rPr>
              <a:t>римская, которая превратилась потом в «</a:t>
            </a:r>
            <a:r>
              <a:rPr lang="ru-RU" sz="1600" dirty="0" err="1">
                <a:solidFill>
                  <a:srgbClr val="0000FF"/>
                </a:solidFill>
              </a:rPr>
              <a:t>романову</a:t>
            </a:r>
            <a:r>
              <a:rPr lang="ru-RU" sz="1600" dirty="0">
                <a:solidFill>
                  <a:srgbClr val="0000FF"/>
                </a:solidFill>
              </a:rPr>
              <a:t> траву».</a:t>
            </a:r>
          </a:p>
          <a:p>
            <a:endParaRPr lang="ru-RU" sz="1600" dirty="0"/>
          </a:p>
        </p:txBody>
      </p:sp>
      <p:pic>
        <p:nvPicPr>
          <p:cNvPr id="6146" name="Picture 2" descr="http://bigslide.ru/images/5/4174/831/img9.jpg"/>
          <p:cNvPicPr>
            <a:picLocks noChangeAspect="1" noChangeArrowheads="1"/>
          </p:cNvPicPr>
          <p:nvPr/>
        </p:nvPicPr>
        <p:blipFill rotWithShape="1">
          <a:blip r:embed="rId2"/>
          <a:srcRect l="52353" t="5923" r="7683" b="6417"/>
          <a:stretch/>
        </p:blipFill>
        <p:spPr bwMode="auto">
          <a:xfrm>
            <a:off x="5580112" y="698846"/>
            <a:ext cx="3240360" cy="5328592"/>
          </a:xfrm>
          <a:prstGeom prst="rect">
            <a:avLst/>
          </a:prstGeom>
          <a:noFill/>
        </p:spPr>
      </p:pic>
      <p:pic>
        <p:nvPicPr>
          <p:cNvPr id="1026" name="Picture 2" descr="Картинки по запросу картинки   фото А. Г. Болот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9" y="1412776"/>
            <a:ext cx="400645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29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86380" y="428604"/>
            <a:ext cx="3500462" cy="1928826"/>
          </a:xfrm>
        </p:spPr>
        <p:txBody>
          <a:bodyPr anchor="t"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Просмотрели энциклопедии и нашли, что моя </a:t>
            </a:r>
            <a:r>
              <a:rPr lang="ru-RU" sz="2000" b="1" dirty="0" smtClean="0">
                <a:solidFill>
                  <a:schemeClr val="bg1"/>
                </a:solidFill>
              </a:rPr>
              <a:t>ромашка</a:t>
            </a:r>
            <a:r>
              <a:rPr lang="ru-RU" sz="2000" dirty="0" smtClean="0">
                <a:solidFill>
                  <a:srgbClr val="0000FF"/>
                </a:solidFill>
              </a:rPr>
              <a:t> очень часто используется: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029" name="Picture 5" descr="F:\Настя ФОТО2\DSC00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643470" cy="34824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F:\Настя ФОТО2\DSC006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2786058"/>
            <a:ext cx="3929090" cy="299967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parnasse.ru/images/photos/medium/d6b6db442c220fec554a4ad6c8f0e05e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00438"/>
            <a:ext cx="4643470" cy="3110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00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139952" y="185220"/>
            <a:ext cx="5004048" cy="1285860"/>
          </a:xfrm>
        </p:spPr>
        <p:txBody>
          <a:bodyPr anchor="t"/>
          <a:lstStyle/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в лечебных целях                                   </a:t>
            </a:r>
            <a:r>
              <a:rPr lang="ru-RU" sz="1800" dirty="0" smtClean="0">
                <a:solidFill>
                  <a:srgbClr val="002060"/>
                </a:solidFill>
              </a:rPr>
              <a:t>(от температуры, аллергии, если болит горло, зубная боль, простуда, если нужно убрать плохие бактерии из организма)</a:t>
            </a:r>
            <a:endParaRPr lang="ru-RU" sz="1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330238" y="5132654"/>
            <a:ext cx="3929090" cy="1643050"/>
          </a:xfrm>
        </p:spPr>
        <p:txBody>
          <a:bodyPr/>
          <a:lstStyle/>
          <a:p>
            <a:pPr lvl="0" algn="ctr"/>
            <a:endParaRPr lang="ru-RU" sz="1400" dirty="0" smtClean="0"/>
          </a:p>
          <a:p>
            <a:pPr lvl="0" algn="ctr"/>
            <a:endParaRPr lang="ru-RU" sz="1400" dirty="0" smtClean="0"/>
          </a:p>
          <a:p>
            <a:pPr lvl="0" algn="ctr"/>
            <a:endParaRPr lang="ru-RU" sz="1400" dirty="0" smtClean="0"/>
          </a:p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в кулинарии    </a:t>
            </a:r>
            <a:r>
              <a:rPr lang="ru-RU" sz="1800" dirty="0" smtClean="0">
                <a:solidFill>
                  <a:srgbClr val="002060"/>
                </a:solidFill>
              </a:rPr>
              <a:t>                       (из молодых листочков готовят салаты, а зеленые бутоны маринуют в уксусе)</a:t>
            </a:r>
          </a:p>
          <a:p>
            <a:pPr algn="ctr"/>
            <a:endParaRPr lang="ru-RU" sz="1800" dirty="0"/>
          </a:p>
        </p:txBody>
      </p:sp>
      <p:pic>
        <p:nvPicPr>
          <p:cNvPr id="8" name="Picture 2" descr="F:\Настя ФОТО2\DSC0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9895"/>
            <a:ext cx="3324054" cy="249304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11AF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 descr="http://1.bp.blogspot.com/-B0Y0W9c3rHk/UW5NCCZan0I/AAAAAAAABZY/EKnDRdvYTIY/s1600/%D0%B1%D0%BB%D1%8E%D0%B4%D0%B0%D1%86%D0%B2%D0%B5%D1%82%D1%8B1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6667" r="4444"/>
          <a:stretch>
            <a:fillRect/>
          </a:stretch>
        </p:blipFill>
        <p:spPr bwMode="auto">
          <a:xfrm>
            <a:off x="467544" y="3573016"/>
            <a:ext cx="3759231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http://fb.ru/misc/i/gallery/28145/6993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92080" y="1700808"/>
            <a:ext cx="3571900" cy="267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esktop\Настя ФОТО\VipTalisma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4214810" y="5715016"/>
            <a:ext cx="4929190" cy="114298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49580"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0000FF"/>
                </a:solidFill>
              </a:rPr>
              <a:t>Я очень люблю лето! А лето ассоциируется у меня с цветком ромашка.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3357562"/>
            <a:ext cx="4147924" cy="1000132"/>
          </a:xfrm>
        </p:spPr>
        <p:txBody>
          <a:bodyPr anchor="ctr"/>
          <a:lstStyle/>
          <a:p>
            <a:pPr lvl="0"/>
            <a:endParaRPr lang="ru-RU" dirty="0" smtClean="0"/>
          </a:p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для улучшения сна </a:t>
            </a:r>
            <a:r>
              <a:rPr lang="ru-RU" sz="1800" dirty="0" smtClean="0">
                <a:solidFill>
                  <a:srgbClr val="002060"/>
                </a:solidFill>
              </a:rPr>
              <a:t>(успокоительное средство)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7686" y="5500702"/>
            <a:ext cx="4786314" cy="1143008"/>
          </a:xfrm>
        </p:spPr>
        <p:txBody>
          <a:bodyPr anchor="t"/>
          <a:lstStyle/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для укрепления волос             </a:t>
            </a:r>
            <a:r>
              <a:rPr lang="ru-RU" sz="1800" dirty="0" smtClean="0"/>
              <a:t>                        </a:t>
            </a:r>
            <a:r>
              <a:rPr lang="ru-RU" sz="1800" dirty="0" smtClean="0">
                <a:solidFill>
                  <a:srgbClr val="002060"/>
                </a:solidFill>
              </a:rPr>
              <a:t>(мыть голову ромашковым настоем, чтобы волосы были здоровыми, густыми и шелковистыми)</a:t>
            </a:r>
          </a:p>
          <a:p>
            <a:endParaRPr lang="ru-RU" dirty="0"/>
          </a:p>
        </p:txBody>
      </p:sp>
      <p:pic>
        <p:nvPicPr>
          <p:cNvPr id="6" name="Picture 2" descr="http://webgemorynet.ru/articles/wp-content/uploads/2016/09/16799853-sidyachie-vanny-romashki-cvetki-pri-gemorro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54128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4" name="Picture 2" descr="https://sunmag.me/wp-content/uploads/2014/01/maslo-romashki-poleznye-svojstva-i-primenenie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3643306" cy="364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357718" cy="1000132"/>
          </a:xfrm>
        </p:spPr>
        <p:txBody>
          <a:bodyPr anchor="t"/>
          <a:lstStyle/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ванны с ромашкой  </a:t>
            </a:r>
            <a:r>
              <a:rPr lang="ru-RU" sz="1800" dirty="0" smtClean="0"/>
              <a:t>                    </a:t>
            </a:r>
            <a:r>
              <a:rPr lang="ru-RU" sz="1800" dirty="0" smtClean="0">
                <a:solidFill>
                  <a:srgbClr val="002060"/>
                </a:solidFill>
              </a:rPr>
              <a:t>очень полезны детям и взрослым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3504" y="5286388"/>
            <a:ext cx="3714776" cy="1000132"/>
          </a:xfrm>
        </p:spPr>
        <p:txBody>
          <a:bodyPr anchor="t"/>
          <a:lstStyle/>
          <a:p>
            <a:pPr lvl="0" algn="ctr"/>
            <a:r>
              <a:rPr lang="ru-RU" sz="1800" b="1" dirty="0" smtClean="0">
                <a:solidFill>
                  <a:srgbClr val="0000FF"/>
                </a:solidFill>
              </a:rPr>
              <a:t>косметические средства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крема, пасты и другие (уход за кожей);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13" descr="https://upload.wikimedia.org/wikipedia/commons/3/3c/%D0%A0%D0%BE%D0%BC%D0%B0%D1%88%D0%BA%D0%B0_%D0%B2_%D0%BA%D0%BE%D1%81%D0%BC%D0%B5%D1%82%D0%B8%D0%BA%D0%B5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928670"/>
            <a:ext cx="2571768" cy="41434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F:\Настя ФОТО2\DSC006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4595456" cy="3307740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0"/>
            <a:ext cx="4714876" cy="1357298"/>
          </a:xfrm>
        </p:spPr>
        <p:txBody>
          <a:bodyPr anchor="t"/>
          <a:lstStyle/>
          <a:p>
            <a:pPr lvl="0" algn="ctr"/>
            <a:r>
              <a:rPr lang="ru-RU" sz="1800" b="1" dirty="0" smtClean="0">
                <a:solidFill>
                  <a:schemeClr val="bg1"/>
                </a:solidFill>
              </a:rPr>
              <a:t>Ромашку</a:t>
            </a:r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полезно держать в чуланах и кухнях, где хранятся съестные припасы. Где разложено это растение, там не будет мышей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14282" y="5000636"/>
            <a:ext cx="4786346" cy="1571612"/>
          </a:xfrm>
        </p:spPr>
        <p:txBody>
          <a:bodyPr anchor="t"/>
          <a:lstStyle/>
          <a:p>
            <a:pPr lvl="0" algn="ctr"/>
            <a:r>
              <a:rPr lang="ru-RU" sz="1800" dirty="0" smtClean="0">
                <a:solidFill>
                  <a:srgbClr val="002060"/>
                </a:solidFill>
              </a:rPr>
              <a:t>Если посадить </a:t>
            </a:r>
            <a:r>
              <a:rPr lang="ru-RU" sz="1800" b="1" dirty="0" smtClean="0">
                <a:solidFill>
                  <a:schemeClr val="bg1"/>
                </a:solidFill>
              </a:rPr>
              <a:t>ромашки </a:t>
            </a:r>
            <a:r>
              <a:rPr lang="ru-RU" sz="1800" dirty="0" smtClean="0">
                <a:solidFill>
                  <a:srgbClr val="002060"/>
                </a:solidFill>
              </a:rPr>
              <a:t>вокруг яблонь, деревья не будут страдать от яблоневой плодожорки, капусту они оберегают от гусениц, флоксы и другие цветы - от тлей, и даже отпугнут от растений мышей-полевок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26626" name="Picture 2" descr="http://i.ucrazy.ru/files/i/2011.10.3/1317575267_75794461_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175331" cy="31432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www.playing-field.ru/img/%D1%81%D0%BA%D0%B2%D0%BE%D1%80%D0%B5%D1%87%D0%BD%D0%B8%D0%BA%D0%B8/1640/1640.28883.jpg"/>
          <p:cNvPicPr>
            <a:picLocks noChangeAspect="1" noChangeArrowheads="1"/>
          </p:cNvPicPr>
          <p:nvPr/>
        </p:nvPicPr>
        <p:blipFill>
          <a:blip r:embed="rId3" cstate="print"/>
          <a:srcRect l="64227" r="-4092" b="11411"/>
          <a:stretch>
            <a:fillRect/>
          </a:stretch>
        </p:blipFill>
        <p:spPr bwMode="auto">
          <a:xfrm>
            <a:off x="5143504" y="642918"/>
            <a:ext cx="4357750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14289"/>
            <a:ext cx="9144000" cy="1054471"/>
          </a:xfrm>
        </p:spPr>
        <p:txBody>
          <a:bodyPr anchor="t"/>
          <a:lstStyle/>
          <a:p>
            <a:pPr algn="ctr"/>
            <a:r>
              <a:rPr lang="ru-RU" sz="1800" dirty="0" smtClean="0">
                <a:solidFill>
                  <a:srgbClr val="0000FF"/>
                </a:solidFill>
                <a:latin typeface="+mn-lt"/>
              </a:rPr>
              <a:t>Если выйти в </a:t>
            </a:r>
            <a:r>
              <a:rPr lang="ru-RU" sz="1800" b="1" dirty="0" smtClean="0">
                <a:solidFill>
                  <a:schemeClr val="bg1"/>
                </a:solidFill>
                <a:latin typeface="+mn-lt"/>
              </a:rPr>
              <a:t>ромашковое поле, </a:t>
            </a:r>
            <a:r>
              <a:rPr lang="ru-RU" sz="1800" dirty="0" smtClean="0">
                <a:solidFill>
                  <a:srgbClr val="0000FF"/>
                </a:solidFill>
                <a:latin typeface="+mn-lt"/>
              </a:rPr>
              <a:t>можно услышать шелест лепестков, ласкающий слух. Растение иногда называют «удивлённым глазом», который окружают многочисленные реснички 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9" name="Picture 4" descr="http://kartinki-cvetov.ru/animaciya/animaciya29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1612291"/>
            <a:ext cx="7056784" cy="4975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53" y="5373216"/>
            <a:ext cx="9001156" cy="128588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Удивленные глаза </a:t>
            </a:r>
            <a:r>
              <a:rPr lang="ru-RU" sz="2000" b="1" dirty="0" smtClean="0">
                <a:solidFill>
                  <a:schemeClr val="bg1"/>
                </a:solidFill>
              </a:rPr>
              <a:t>ромашки</a:t>
            </a:r>
            <a:r>
              <a:rPr lang="ru-RU" sz="2000" dirty="0" smtClean="0">
                <a:solidFill>
                  <a:srgbClr val="0000FF"/>
                </a:solidFill>
              </a:rPr>
              <a:t> целых семь месяцев - с апреля до сентября - смотрят в небо, стараясь понять движение облаков, звезд и планет. Смотрят-смотрят, устанут, вот тогда-то и начинают моргать своими белыми ресницами. 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8" name="Picture 6" descr="http://video-otkritka.ru/albom/cveti/romahki/222332067321985952.jp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88640"/>
            <a:ext cx="6747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42911" y="214291"/>
            <a:ext cx="7858179" cy="714380"/>
          </a:xfrm>
        </p:spPr>
        <p:txBody>
          <a:bodyPr anchor="t"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Кажется, наклонишься к цветку, и он поведает тебе самые сокровенные тайны.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1027" name="Picture 3" descr="C:\Users\днс\Desktop\Настя ФОТО\DSC00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42984"/>
            <a:ext cx="7500990" cy="5411428"/>
          </a:xfrm>
          <a:prstGeom prst="rect">
            <a:avLst/>
          </a:prstGeom>
          <a:noFill/>
        </p:spPr>
      </p:pic>
      <p:pic>
        <p:nvPicPr>
          <p:cNvPr id="11" name="Picture 4" descr="http://www.playcast.ru/uploads/2016/06/26/1910820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09794">
            <a:off x="1696523" y="2608507"/>
            <a:ext cx="2751012" cy="2578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днс\Desktop\Настя ФОТО\VipTalisma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0"/>
            <a:ext cx="10149422" cy="7020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642910" y="3929066"/>
            <a:ext cx="2857520" cy="114300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А тайн у ромашки великое множество.</a:t>
            </a:r>
            <a:br>
              <a:rPr lang="ru-RU" sz="1600" b="1" dirty="0" smtClean="0">
                <a:solidFill>
                  <a:srgbClr val="0000FF"/>
                </a:solidFill>
              </a:rPr>
            </a:br>
            <a:endParaRPr lang="ru-RU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0"/>
            <a:ext cx="5857884" cy="857232"/>
          </a:xfrm>
        </p:spPr>
        <p:txBody>
          <a:bodyPr anchor="t"/>
          <a:lstStyle/>
          <a:p>
            <a:pPr algn="ctr"/>
            <a:r>
              <a:rPr lang="ru-RU" sz="1800" dirty="0" smtClean="0">
                <a:solidFill>
                  <a:srgbClr val="0000FF"/>
                </a:solidFill>
              </a:rPr>
              <a:t>Именно </a:t>
            </a:r>
            <a:r>
              <a:rPr lang="ru-RU" sz="1800" b="1" dirty="0" smtClean="0">
                <a:solidFill>
                  <a:schemeClr val="bg1"/>
                </a:solidFill>
              </a:rPr>
              <a:t>ромашку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0000FF"/>
                </a:solidFill>
              </a:rPr>
              <a:t>жители Древнего Египта                посвятили </a:t>
            </a:r>
            <a:r>
              <a:rPr lang="ru-RU" sz="1800" b="1" dirty="0" smtClean="0">
                <a:solidFill>
                  <a:srgbClr val="FFFF00"/>
                </a:solidFill>
              </a:rPr>
              <a:t>Богу Солнца - Ра.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071770" y="5500702"/>
            <a:ext cx="5715072" cy="1357298"/>
          </a:xfrm>
        </p:spPr>
        <p:txBody>
          <a:bodyPr anchor="t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Ромашки</a:t>
            </a:r>
            <a:r>
              <a:rPr lang="ru-RU" sz="1800" dirty="0" smtClean="0">
                <a:solidFill>
                  <a:schemeClr val="bg1"/>
                </a:solidFill>
              </a:rPr>
              <a:t>     </a:t>
            </a:r>
            <a:r>
              <a:rPr lang="ru-RU" sz="1800" dirty="0" smtClean="0">
                <a:solidFill>
                  <a:srgbClr val="0000FF"/>
                </a:solidFill>
              </a:rPr>
              <a:t>                                                       </a:t>
            </a:r>
            <a:r>
              <a:rPr lang="ru-RU" sz="1800" dirty="0" smtClean="0">
                <a:solidFill>
                  <a:srgbClr val="002060"/>
                </a:solidFill>
              </a:rPr>
              <a:t>вырастают там, где падают звёзды.                                   Чем </a:t>
            </a:r>
            <a:r>
              <a:rPr lang="ru-RU" sz="1800" b="1" dirty="0" smtClean="0">
                <a:solidFill>
                  <a:srgbClr val="0000FF"/>
                </a:solidFill>
              </a:rPr>
              <a:t>больше звёзд </a:t>
            </a:r>
            <a:r>
              <a:rPr lang="ru-RU" sz="1800" dirty="0" smtClean="0">
                <a:solidFill>
                  <a:srgbClr val="002060"/>
                </a:solidFill>
              </a:rPr>
              <a:t>упало,                                               тем </a:t>
            </a:r>
            <a:r>
              <a:rPr lang="ru-RU" sz="1800" b="1" dirty="0" smtClean="0">
                <a:solidFill>
                  <a:srgbClr val="0000FF"/>
                </a:solidFill>
              </a:rPr>
              <a:t>больше</a:t>
            </a:r>
            <a:r>
              <a:rPr lang="ru-RU" sz="1800" dirty="0" smtClean="0">
                <a:solidFill>
                  <a:srgbClr val="FFFF0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вырастет </a:t>
            </a:r>
            <a:r>
              <a:rPr lang="ru-RU" sz="1800" b="1" dirty="0" smtClean="0">
                <a:solidFill>
                  <a:srgbClr val="0000FF"/>
                </a:solidFill>
              </a:rPr>
              <a:t>ромашек.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21506" name="Picture 2" descr="http://zhidcov.ru/wp-content/gallery/krasivye-romashki/phoca_thumb_l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071546"/>
            <a:ext cx="5611008" cy="4214842"/>
          </a:xfrm>
          <a:prstGeom prst="rect">
            <a:avLst/>
          </a:prstGeom>
          <a:noFill/>
        </p:spPr>
      </p:pic>
      <p:pic>
        <p:nvPicPr>
          <p:cNvPr id="11" name="Picture 4" descr="http://3.bp.blogspot.com/-QdJairRQ6VM/URdI7w2Y7uI/AAAAAAAAAHY/Bby8AN50R6Y/s1600/273px-Re-Horakhty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857232"/>
            <a:ext cx="3186153" cy="57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786842" cy="92447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Среди народа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ромашка</a:t>
            </a:r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 ассоциируется с символом                        красоты и чистоты.</a:t>
            </a:r>
            <a:endParaRPr lang="ru-RU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7" name="Picture 2" descr="http://www.playcast.ru/uploads/2015/07/13/1432292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4"/>
            <a:ext cx="7286676" cy="5465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1000108"/>
            <a:ext cx="3357586" cy="2094153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00FF"/>
                </a:solidFill>
              </a:rPr>
              <a:t>Садовые ромашки </a:t>
            </a:r>
            <a:r>
              <a:rPr lang="ru-RU" sz="1800" dirty="0">
                <a:solidFill>
                  <a:srgbClr val="002060"/>
                </a:solidFill>
              </a:rPr>
              <a:t>украшают сад и огород милой красотой и придают особую душевность и шарм в ландшафтный дизайн дачных участков.</a:t>
            </a:r>
            <a:r>
              <a:rPr lang="ru-RU" sz="1800" dirty="0">
                <a:solidFill>
                  <a:srgbClr val="0000FF"/>
                </a:solidFill>
              </a:rPr>
              <a:t/>
            </a:r>
            <a:br>
              <a:rPr lang="ru-RU" sz="1800" dirty="0">
                <a:solidFill>
                  <a:srgbClr val="0000FF"/>
                </a:solidFill>
              </a:rPr>
            </a:br>
            <a:endParaRPr lang="ru-RU" sz="1800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5157192"/>
            <a:ext cx="4721748" cy="14865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00FF"/>
                </a:solidFill>
              </a:rPr>
              <a:t>А в срезанном виде, в букетах </a:t>
            </a:r>
            <a:r>
              <a:rPr lang="ru-RU" dirty="0">
                <a:solidFill>
                  <a:srgbClr val="002060"/>
                </a:solidFill>
              </a:rPr>
              <a:t>наполняют особым уютом наши квартиры.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	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img-fotki.yandex.ru/get/5607/156183113.0/0_935c8_88b32f18_-1-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5433871" cy="4000528"/>
          </a:xfrm>
          <a:prstGeom prst="rect">
            <a:avLst/>
          </a:prstGeom>
          <a:noFill/>
        </p:spPr>
      </p:pic>
      <p:sp>
        <p:nvSpPr>
          <p:cNvPr id="20482" name="AutoShape 2" descr="http://boombob.ru/img/picture/Apr/03/7886e27abc6a7c44a36f6522af14d14d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http://boombob.ru/img/picture/Apr/03/7886e27abc6a7c44a36f6522af14d14d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14818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628" y="214290"/>
            <a:ext cx="3857652" cy="2000264"/>
          </a:xfrm>
        </p:spPr>
        <p:txBody>
          <a:bodyPr anchor="t"/>
          <a:lstStyle/>
          <a:p>
            <a:pPr algn="just"/>
            <a:r>
              <a:rPr lang="ru-RU" sz="2000" dirty="0" smtClean="0">
                <a:solidFill>
                  <a:srgbClr val="0000FF"/>
                </a:solidFill>
              </a:rPr>
              <a:t>Ромашка любимый цветок для венков и все девочки в детстве гадали на ромашке обрывая белые лепестки приговаривая: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pic>
        <p:nvPicPr>
          <p:cNvPr id="70660" name="Picture 4" descr="http://crosti.ru/patterns/00/09/2f/103b704687/picture.jpg"/>
          <p:cNvPicPr>
            <a:picLocks noChangeAspect="1" noChangeArrowheads="1"/>
          </p:cNvPicPr>
          <p:nvPr/>
        </p:nvPicPr>
        <p:blipFill>
          <a:blip r:embed="rId2"/>
          <a:srcRect r="-1053" b="5368"/>
          <a:stretch>
            <a:fillRect/>
          </a:stretch>
        </p:blipFill>
        <p:spPr bwMode="auto">
          <a:xfrm>
            <a:off x="5786446" y="3571876"/>
            <a:ext cx="3143240" cy="2954646"/>
          </a:xfrm>
          <a:prstGeom prst="rect">
            <a:avLst/>
          </a:prstGeom>
          <a:noFill/>
        </p:spPr>
      </p:pic>
      <p:pic>
        <p:nvPicPr>
          <p:cNvPr id="70662" name="Picture 6" descr="http://cxemok.net/Downloaded/792/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3116"/>
            <a:ext cx="2357454" cy="3491125"/>
          </a:xfrm>
          <a:prstGeom prst="rect">
            <a:avLst/>
          </a:prstGeom>
          <a:noFill/>
        </p:spPr>
      </p:pic>
      <p:pic>
        <p:nvPicPr>
          <p:cNvPr id="8" name="Picture 2" descr="http://svistanet.com/wp-content/uploads/2014/09/xudoznik-Carolyn-Blish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957211" cy="2612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1472" y="357166"/>
            <a:ext cx="3205368" cy="924475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</a:rPr>
              <a:t>Однажды мы с мамой пошли покупать букет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4099" name="Picture 3" descr="F:\Настя ФОТО2\IMG_23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1047" t="9303" b="23256"/>
          <a:stretch>
            <a:fillRect/>
          </a:stretch>
        </p:blipFill>
        <p:spPr bwMode="auto">
          <a:xfrm rot="5400000">
            <a:off x="-548111" y="2262567"/>
            <a:ext cx="502524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http://img-fotki.yandex.ru/get/6407/100305521.136/0_97dcc_f5687ee0_L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071966" cy="2171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643182"/>
            <a:ext cx="3000396" cy="4013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5143536" cy="500066"/>
          </a:xfrm>
        </p:spPr>
        <p:txBody>
          <a:bodyPr anchor="ctr"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Составляет такие красивые букеты 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63490" name="Picture 2" descr="http://www.tvoyakniga.ru/images/forum_uploads/nezabudki_201405041721.jpg"/>
          <p:cNvPicPr>
            <a:picLocks noChangeAspect="1" noChangeArrowheads="1"/>
          </p:cNvPicPr>
          <p:nvPr/>
        </p:nvPicPr>
        <p:blipFill>
          <a:blip r:embed="rId2"/>
          <a:srcRect r="-1" b="7953"/>
          <a:stretch>
            <a:fillRect/>
          </a:stretch>
        </p:blipFill>
        <p:spPr bwMode="auto">
          <a:xfrm>
            <a:off x="285720" y="1000108"/>
            <a:ext cx="2778144" cy="2143140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2" name="Picture 4" descr="http://cloudstatic.eva.ru/eva/300000-310000/306737/photoalbum/9819594417447871.jpeg"/>
          <p:cNvPicPr>
            <a:picLocks noChangeAspect="1" noChangeArrowheads="1"/>
          </p:cNvPicPr>
          <p:nvPr/>
        </p:nvPicPr>
        <p:blipFill>
          <a:blip r:embed="rId3"/>
          <a:srcRect l="20131" t="8789" r="7396"/>
          <a:stretch>
            <a:fillRect/>
          </a:stretch>
        </p:blipFill>
        <p:spPr bwMode="auto">
          <a:xfrm>
            <a:off x="6357950" y="4357694"/>
            <a:ext cx="2571768" cy="2224071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4" name="Picture 6" descr="http://img0.liveinternet.ru/images/attach/c/6/91/62/91062106_3970145_62796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9978"/>
            <a:ext cx="2643206" cy="2446572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6" name="Picture 8" descr="http://lisimnik.ru/wp-content/uploads/2014/03/02d13811751-svadebnyj-salon-buket-nevesty-romashki-frezii-n8722-e13951639057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286256"/>
            <a:ext cx="2201847" cy="197957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502" name="Picture 14" descr="http://floristika.rukodelie-sama.ru/wp-content/uploads/2014/06/buket-nevesty.jpg"/>
          <p:cNvPicPr>
            <a:picLocks noChangeAspect="1" noChangeArrowheads="1"/>
          </p:cNvPicPr>
          <p:nvPr/>
        </p:nvPicPr>
        <p:blipFill>
          <a:blip r:embed="rId6"/>
          <a:srcRect l="31052" t="23660" r="9433"/>
          <a:stretch>
            <a:fillRect/>
          </a:stretch>
        </p:blipFill>
        <p:spPr bwMode="auto">
          <a:xfrm>
            <a:off x="3357554" y="1500174"/>
            <a:ext cx="2254144" cy="158114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st.depositphotos.com/1653791/4726/v/950/depositphotos_47262185-The-Florist-gir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285728"/>
            <a:ext cx="2984501" cy="298450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6143636" y="3286124"/>
            <a:ext cx="2643206" cy="78581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Профессия -флорист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14290"/>
            <a:ext cx="5286412" cy="928694"/>
          </a:xfrm>
        </p:spPr>
        <p:txBody>
          <a:bodyPr anchor="t"/>
          <a:lstStyle/>
          <a:p>
            <a:pPr algn="ctr"/>
            <a:r>
              <a:rPr lang="ru-RU" sz="1800" dirty="0" smtClean="0">
                <a:solidFill>
                  <a:srgbClr val="0000FF"/>
                </a:solidFill>
              </a:rPr>
              <a:t>Наша нежная героиня очень гармонируют с герберами, незабудками, подсолнухами, и разными травами </a:t>
            </a: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5" name="Picture 10" descr="http://img1.liveinternet.ru/images/attach/c/9/126/432/126432571_a514ed89bb3050b5c04f5639cc921b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857488" cy="20533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9F9F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http://img-fotki.yandex.ru/get/6302/121447594.ed/0_88609_6176880a_X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500306"/>
            <a:ext cx="2643207" cy="19193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11AF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https://i.ytimg.com/vi/ngGVnlkalkc/hqdefault.jpg"/>
          <p:cNvPicPr>
            <a:picLocks noChangeAspect="1" noChangeArrowheads="1"/>
          </p:cNvPicPr>
          <p:nvPr/>
        </p:nvPicPr>
        <p:blipFill>
          <a:blip r:embed="rId4"/>
          <a:srcRect t="6250" r="3125" b="6249"/>
          <a:stretch>
            <a:fillRect/>
          </a:stretch>
        </p:blipFill>
        <p:spPr bwMode="auto">
          <a:xfrm>
            <a:off x="285720" y="4636519"/>
            <a:ext cx="2857520" cy="19357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6" descr="http://f14.ifotki.info/org/e95ca053fb495be3a685b76b6a8f50622e0a361555728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1321646"/>
            <a:ext cx="3429024" cy="514675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8662" y="142853"/>
            <a:ext cx="7053675" cy="64294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Композиция  - это целое искусство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днс\Desktop\Настя ФОТО\VipTalisman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40802"/>
            <a:ext cx="8357613" cy="5787654"/>
          </a:xfrm>
          <a:prstGeom prst="rect">
            <a:avLst/>
          </a:prstGeom>
          <a:noFill/>
        </p:spPr>
      </p:pic>
      <p:pic>
        <p:nvPicPr>
          <p:cNvPr id="8" name="Picture 2" descr="http://wdesk.ru/_ph/33/2/1866954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09937">
            <a:off x="4699948" y="3130994"/>
            <a:ext cx="627746" cy="622192"/>
          </a:xfrm>
          <a:prstGeom prst="rect">
            <a:avLst/>
          </a:prstGeom>
          <a:noFill/>
        </p:spPr>
      </p:pic>
      <p:pic>
        <p:nvPicPr>
          <p:cNvPr id="10" name="Picture 2" descr="http://wdesk.ru/_ph/33/2/1866954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66445">
            <a:off x="5285155" y="2144583"/>
            <a:ext cx="704839" cy="698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5706/oleynik-larisa.52/0_964c9_a11f8ba8_L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332656"/>
            <a:ext cx="7648996" cy="6370841"/>
          </a:xfrm>
          <a:prstGeom prst="rect">
            <a:avLst/>
          </a:prstGeom>
          <a:noFill/>
        </p:spPr>
      </p:pic>
      <p:sp>
        <p:nvSpPr>
          <p:cNvPr id="2" name="Облако 1"/>
          <p:cNvSpPr/>
          <p:nvPr/>
        </p:nvSpPr>
        <p:spPr>
          <a:xfrm rot="20975091">
            <a:off x="20603" y="491319"/>
            <a:ext cx="2104375" cy="1412925"/>
          </a:xfrm>
          <a:prstGeom prst="cloud">
            <a:avLst/>
          </a:prstGeom>
          <a:solidFill>
            <a:srgbClr val="69F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Дарите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hytum.com/herbs/matricaria-chamomilla-l/images/as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71" y="548680"/>
            <a:ext cx="6964315" cy="49017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1"/>
            <a:ext cx="7595003" cy="576064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Вывод: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000" y="5572140"/>
            <a:ext cx="8786718" cy="128586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Ромашку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называют королевой полей и лугов, </a:t>
            </a:r>
            <a:r>
              <a:rPr lang="ru-RU" sz="1600" dirty="0" smtClean="0">
                <a:solidFill>
                  <a:srgbClr val="0000FF"/>
                </a:solidFill>
              </a:rPr>
              <a:t>                                          </a:t>
            </a:r>
            <a:r>
              <a:rPr lang="ru-RU" sz="1600" b="1" dirty="0" smtClean="0">
                <a:solidFill>
                  <a:srgbClr val="FFFF00"/>
                </a:solidFill>
              </a:rPr>
              <a:t>земное </a:t>
            </a:r>
            <a:r>
              <a:rPr lang="ru-RU" sz="1600" b="1" dirty="0">
                <a:solidFill>
                  <a:srgbClr val="FFFF00"/>
                </a:solidFill>
              </a:rPr>
              <a:t>солнышко </a:t>
            </a:r>
            <a:r>
              <a:rPr lang="ru-RU" sz="1600" dirty="0">
                <a:solidFill>
                  <a:srgbClr val="0000FF"/>
                </a:solidFill>
              </a:rPr>
              <a:t>–  с виду не яркую, но душе приглядную. 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</a:rPr>
              <a:t>                                    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Ромашка </a:t>
            </a:r>
            <a:r>
              <a:rPr lang="ru-RU" sz="1600" dirty="0">
                <a:solidFill>
                  <a:srgbClr val="0000FF"/>
                </a:solidFill>
              </a:rPr>
              <a:t>украшает нашу жизнь, дарит радость и здоровье каждому человеку</a:t>
            </a:r>
            <a:r>
              <a:rPr lang="ru-RU" sz="1600" dirty="0" smtClean="0">
                <a:solidFill>
                  <a:srgbClr val="0000FF"/>
                </a:solidFill>
              </a:rPr>
              <a:t>. Чаи</a:t>
            </a:r>
            <a:r>
              <a:rPr lang="ru-RU" sz="1600" dirty="0">
                <a:solidFill>
                  <a:srgbClr val="0000FF"/>
                </a:solidFill>
              </a:rPr>
              <a:t>, отвары и настои </a:t>
            </a:r>
            <a:r>
              <a:rPr lang="ru-RU" sz="1600" b="1" dirty="0">
                <a:solidFill>
                  <a:schemeClr val="bg1"/>
                </a:solidFill>
              </a:rPr>
              <a:t>из ромашки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ru-RU" sz="1600" dirty="0">
                <a:solidFill>
                  <a:srgbClr val="0000FF"/>
                </a:solidFill>
              </a:rPr>
              <a:t>широко используют в народной медицине.</a:t>
            </a:r>
          </a:p>
          <a:p>
            <a:pPr algn="ctr"/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92447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О любимом цветке издавна слагают легенды, песни, стихи…</a:t>
            </a: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3" name="Picture 2" descr="http://hameleons.com/uploads/posts/2011-04/1302710830_princhessa-chvet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500" y="857232"/>
            <a:ext cx="8473874" cy="5643602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6" name="Picture 2" descr="C:\Users\днс\Desktop\20160815_1403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49159">
            <a:off x="4865039" y="1147570"/>
            <a:ext cx="922037" cy="1182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playcast.ru/uploads/2016/07/26/194004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357298"/>
            <a:ext cx="1342518" cy="961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40"/>
            <a:ext cx="9144000" cy="107157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В одно прекрасное время жила добрая лесная фея, </a:t>
            </a:r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от ее появления распускались цветы, зеленели деревья, оживали </a:t>
            </a:r>
            <a:r>
              <a:rPr lang="ru-RU" sz="2000" dirty="0" smtClean="0">
                <a:solidFill>
                  <a:srgbClr val="0000FF"/>
                </a:solidFill>
              </a:rPr>
              <a:t>засохшие растения. Она исцеляла и людей, и зверей, к ней шли из далеких земель за помощью, и никому она не отказывала.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4" name="Picture 4" descr="http://images4.fanpop.com/image/photos/18300000/Fairy-fairies-18369095-1024-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6953299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1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92447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Как-то на лугу увидела фея молодого статного пастуха и влюбилась в него. Некоторое время она пряталась в зарослях и слушала, как ее возлюбленный играет на дудочке.</a:t>
            </a:r>
            <a:endParaRPr lang="ru-RU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0898" name="Picture 2" descr="http://www.mywisdomlesson.com/wp-content/uploads/2016/02/45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14422"/>
            <a:ext cx="3571900" cy="5343562"/>
          </a:xfrm>
          <a:prstGeom prst="rect">
            <a:avLst/>
          </a:prstGeom>
          <a:noFill/>
        </p:spPr>
      </p:pic>
      <p:pic>
        <p:nvPicPr>
          <p:cNvPr id="8" name="Picture 6" descr="http://cdn.playbuzz.com/cdn/9d268e22-8bf1-4305-835c-a95e1a4331d4/669dd39e-5ee5-4f69-8b6d-ee09e178f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2071678"/>
            <a:ext cx="4616551" cy="3250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86808" cy="92447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Однажды фея вышла к нему и он, увидев ее, влюбился.  Фея раскрыла пастуху премудрости целительства,           тайны трав и цветов. </a:t>
            </a:r>
            <a:endParaRPr lang="ru-RU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" name="Picture 8" descr="http://cs3.livemaster.ru/zhurnalfoto/1/e/1/1509151138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4956"/>
            <a:ext cx="6929486" cy="5388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http://www.stihi.ru/pics/2014/12/03/93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486" y="0"/>
            <a:ext cx="9291486" cy="6911537"/>
          </a:xfrm>
          <a:prstGeom prst="rect">
            <a:avLst/>
          </a:prstGeom>
          <a:noFill/>
        </p:spPr>
      </p:pic>
      <p:pic>
        <p:nvPicPr>
          <p:cNvPr id="6" name="Picture 2" descr="http://www.chitalnya.ru/upload2/975/7207d4014c12f1ff86d9cb769ede5e5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71480"/>
            <a:ext cx="2500330" cy="2381267"/>
          </a:xfrm>
          <a:prstGeom prst="ellipse">
            <a:avLst/>
          </a:prstGeom>
          <a:ln w="381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41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715008" y="1500174"/>
            <a:ext cx="2969176" cy="405130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0000FF"/>
                </a:solidFill>
              </a:rPr>
              <a:t>И и стал пастух лечить людей.      За свою помощь   он брал деньги, разбогател и совсем забросил стадо, луг и свою фею.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8" name="Picture 6" descr="http://cp12.nevsepic.com.ua/60/1353721667-0487436-www.nevsepic.com.ua.jpg"/>
          <p:cNvPicPr>
            <a:picLocks noChangeAspect="1" noChangeArrowheads="1"/>
          </p:cNvPicPr>
          <p:nvPr/>
        </p:nvPicPr>
        <p:blipFill>
          <a:blip r:embed="rId2"/>
          <a:srcRect l="18059" t="2455" r="4287" b="6708"/>
          <a:stretch>
            <a:fillRect/>
          </a:stretch>
        </p:blipFill>
        <p:spPr bwMode="auto">
          <a:xfrm>
            <a:off x="285720" y="1071546"/>
            <a:ext cx="539646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3143272" cy="4786346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    А прекрасная фея по-прежнему ждала своего любимого на том лугу и плакала от горя.                           Там, куда упали ее слезы, выросли ромашки.                     Растут ромашки и роняют свои слезы – любит – не любит, придет – не придет.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http://stat18.privet.ru/lr/0a2e5d7620d5328215fb7cc2612ee02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14290"/>
            <a:ext cx="4214842" cy="5800344"/>
          </a:xfrm>
          <a:prstGeom prst="rect">
            <a:avLst/>
          </a:prstGeom>
          <a:noFill/>
        </p:spPr>
      </p:pic>
      <p:pic>
        <p:nvPicPr>
          <p:cNvPr id="7" name="Picture 8" descr="http://www.playcast.ru/uploads/2016/06/28/1912586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495636"/>
            <a:ext cx="4143404" cy="120542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2287" y="2551393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173" y="4985409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712">
            <a:off x="5253315" y="3843596"/>
            <a:ext cx="442198" cy="442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314471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Приходят к ромашкам люди, просят о помощи, а те, чувствуя людскую боль, помогают тем, кто чист сердцем и душой.             А пастух с каждой слезинкой терял свой дар, и                               сила с удачей покинули его.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http://img-fotki.yandex.ru/get/4407/kirillovna11.8/0_63027_a1af35ec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73853" cy="496253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814645"/>
            <a:ext cx="549317" cy="549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3078" y="3776340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996321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5606" y="1922929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031453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3645024"/>
            <a:ext cx="510227" cy="510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072074"/>
            <a:ext cx="9144000" cy="200024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Вспомнил пастух о лесной фее, так его любящей и всегда ждущей, прибежал на заветный луг, а там - ромашковое поле. 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Picture 16" descr="http://heaclub.ru/images/heaclub/2016/03/104477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384" y="268012"/>
            <a:ext cx="7030640" cy="5268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14290"/>
            <a:ext cx="4214810" cy="96732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Звал пастух фею, но не откликнулась она на его зов, погрустнел пастух и вернулся к своему стаду. 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" name="Picture 4" descr="http://s.picture-russia.ru/wpic/l/5/a/5a57035cd2cde53bf096443c2dd133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54321"/>
            <a:ext cx="3714776" cy="4732199"/>
          </a:xfrm>
          <a:prstGeom prst="rect">
            <a:avLst/>
          </a:prstGeom>
          <a:noFill/>
        </p:spPr>
      </p:pic>
      <p:pic>
        <p:nvPicPr>
          <p:cNvPr id="15" name="Picture 2" descr="http://file.mobilmusic.ru/93/7a/70/122267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32733" y="214290"/>
            <a:ext cx="4054108" cy="540547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786314" y="5643578"/>
            <a:ext cx="385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 ромашки на том поле растут и тянутся к людям, словно просят тепла и ласки.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нс\Desktop\Настя ФОТО\VipTalisman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8012" y="858868"/>
            <a:ext cx="8400452" cy="5815698"/>
          </a:xfrm>
          <a:prstGeom prst="rect">
            <a:avLst/>
          </a:prstGeom>
          <a:noFill/>
        </p:spPr>
      </p:pic>
      <p:pic>
        <p:nvPicPr>
          <p:cNvPr id="5" name="Picture 4" descr="http://www.playcast.ru/uploads/2016/06/26/1910820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49154">
            <a:off x="4022344" y="2818127"/>
            <a:ext cx="1051788" cy="79208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8912" cy="80765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Маленькое солнце 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											</a:t>
            </a:r>
            <a:r>
              <a:rPr lang="ru-RU" sz="2000" dirty="0" smtClean="0">
                <a:solidFill>
                  <a:schemeClr val="tx1"/>
                </a:solidFill>
              </a:rPr>
              <a:t>Афанасий </a:t>
            </a:r>
            <a:r>
              <a:rPr lang="ru-RU" sz="2000" dirty="0">
                <a:solidFill>
                  <a:schemeClr val="tx1"/>
                </a:solidFill>
              </a:rPr>
              <a:t>Фет.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156176" y="4509120"/>
            <a:ext cx="1656184" cy="2088232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666699"/>
                </a:solidFill>
              </a:rPr>
              <a:t>Маленькое солнце на моей ладошке, —</a:t>
            </a:r>
          </a:p>
          <a:p>
            <a:pPr algn="ctr"/>
            <a:r>
              <a:rPr lang="ru-RU" sz="1200" dirty="0">
                <a:solidFill>
                  <a:srgbClr val="666699"/>
                </a:solidFill>
              </a:rPr>
              <a:t>Белая ромашка на зеленой ножке.</a:t>
            </a:r>
          </a:p>
          <a:p>
            <a:pPr algn="ctr"/>
            <a:r>
              <a:rPr lang="ru-RU" sz="1200" dirty="0">
                <a:solidFill>
                  <a:srgbClr val="666699"/>
                </a:solidFill>
              </a:rPr>
              <a:t>С белым </a:t>
            </a:r>
            <a:r>
              <a:rPr lang="ru-RU" sz="1200" dirty="0" err="1">
                <a:solidFill>
                  <a:srgbClr val="666699"/>
                </a:solidFill>
              </a:rPr>
              <a:t>ободочком</a:t>
            </a:r>
            <a:r>
              <a:rPr lang="ru-RU" sz="1200" dirty="0">
                <a:solidFill>
                  <a:srgbClr val="666699"/>
                </a:solidFill>
              </a:rPr>
              <a:t> желтые сердечки</a:t>
            </a:r>
            <a:r>
              <a:rPr lang="ru-RU" sz="1200" dirty="0" smtClean="0">
                <a:solidFill>
                  <a:srgbClr val="666699"/>
                </a:solidFill>
              </a:rPr>
              <a:t>…</a:t>
            </a:r>
            <a:endParaRPr lang="ru-RU" sz="1200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"/>
            <a:ext cx="8929718" cy="69269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Ромашки </a:t>
            </a:r>
            <a:r>
              <a:rPr lang="ru-RU" sz="2000" dirty="0" smtClean="0">
                <a:solidFill>
                  <a:srgbClr val="0000FF"/>
                </a:solidFill>
              </a:rPr>
              <a:t>являются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символом нашей России:                   </a:t>
            </a:r>
            <a:r>
              <a:rPr lang="ru-RU" sz="2000" dirty="0" err="1" smtClean="0">
                <a:solidFill>
                  <a:srgbClr val="0000FF"/>
                </a:solidFill>
              </a:rPr>
              <a:t>голубое</a:t>
            </a:r>
            <a:r>
              <a:rPr lang="ru-RU" sz="2000" dirty="0" smtClean="0">
                <a:solidFill>
                  <a:srgbClr val="0000FF"/>
                </a:solidFill>
              </a:rPr>
              <a:t> небо и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белые </a:t>
            </a:r>
            <a:r>
              <a:rPr lang="ru-RU" sz="2000" dirty="0" smtClean="0">
                <a:solidFill>
                  <a:srgbClr val="0000FF"/>
                </a:solidFill>
              </a:rPr>
              <a:t>ромашки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2643173" y="4143380"/>
            <a:ext cx="2143141" cy="192882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ru-RU" sz="1400" dirty="0">
                <a:solidFill>
                  <a:srgbClr val="002060"/>
                </a:solidFill>
              </a:rPr>
              <a:t>Из ромашек белых </a:t>
            </a:r>
            <a:r>
              <a:rPr lang="ru-RU" sz="1400" dirty="0" smtClean="0">
                <a:solidFill>
                  <a:srgbClr val="002060"/>
                </a:solidFill>
              </a:rPr>
              <a:t>вяжутся </a:t>
            </a:r>
            <a:r>
              <a:rPr lang="ru-RU" sz="1400" dirty="0">
                <a:solidFill>
                  <a:srgbClr val="002060"/>
                </a:solidFill>
              </a:rPr>
              <a:t>букеты. </a:t>
            </a:r>
            <a:r>
              <a:rPr lang="ru-RU" sz="1400" dirty="0" smtClean="0">
                <a:solidFill>
                  <a:srgbClr val="002060"/>
                </a:solidFill>
              </a:rPr>
              <a:t>           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>
                <a:solidFill>
                  <a:srgbClr val="002060"/>
                </a:solidFill>
              </a:rPr>
              <a:t>глиняном кувшине, в банке или чашке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rgbClr val="002060"/>
                </a:solidFill>
              </a:rPr>
              <a:t>Весело теснятся крупные ромашки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endParaRPr lang="ru-RU" sz="1400" dirty="0"/>
          </a:p>
        </p:txBody>
      </p:sp>
      <p:pic>
        <p:nvPicPr>
          <p:cNvPr id="16" name="Picture 2" descr="http://getbg.net/upload/full/420920_romashki_nebo_stebli_1680x1050_(www.GetBg.net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487215" cy="280831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http://www.playcast.ru/uploads/2016/10/23/2028439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071678"/>
            <a:ext cx="3672408" cy="1983012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266749" y="785794"/>
            <a:ext cx="3162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Сколько на лугу их, </a:t>
            </a:r>
            <a:r>
              <a:rPr lang="ru-RU" sz="1400" dirty="0" smtClean="0">
                <a:solidFill>
                  <a:srgbClr val="002060"/>
                </a:solidFill>
              </a:rPr>
              <a:t>                            сколько </a:t>
            </a:r>
            <a:r>
              <a:rPr lang="ru-RU" sz="1400" dirty="0">
                <a:solidFill>
                  <a:srgbClr val="002060"/>
                </a:solidFill>
              </a:rPr>
              <a:t>их у речки!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Зацвели ромашки –                        наступило лето.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6" name="Picture 6" descr="http://mgl54.narod.ru/photo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92932">
            <a:off x="4597602" y="4806784"/>
            <a:ext cx="1394187" cy="1275835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http://data20.i.gallery.ru/albums/gallery/238247-7f772-56579661-m750x740-u6e4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643446"/>
            <a:ext cx="2595242" cy="1948162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6" name="Picture 8" descr="http://cdn.photocentra.ru/images/main28/289684_ma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00504"/>
            <a:ext cx="1987762" cy="250033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7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"/>
            <a:ext cx="6840760" cy="54868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00FF"/>
                </a:solidFill>
              </a:rPr>
              <a:t>Вывод :</a:t>
            </a:r>
            <a:endParaRPr lang="ru-RU" sz="1800" dirty="0">
              <a:solidFill>
                <a:srgbClr val="0000FF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500042"/>
            <a:ext cx="4373215" cy="576262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Взрослые </a:t>
            </a:r>
            <a:r>
              <a:rPr lang="ru-RU" sz="1600" dirty="0">
                <a:solidFill>
                  <a:srgbClr val="0000FF"/>
                </a:solidFill>
              </a:rPr>
              <a:t>украсили наш </a:t>
            </a:r>
            <a:r>
              <a:rPr lang="ru-RU" sz="1600" dirty="0" smtClean="0">
                <a:solidFill>
                  <a:srgbClr val="0000FF"/>
                </a:solidFill>
              </a:rPr>
              <a:t>участок - красивыми </a:t>
            </a:r>
            <a:r>
              <a:rPr lang="ru-RU" sz="1600" b="1" dirty="0" smtClean="0">
                <a:solidFill>
                  <a:schemeClr val="bg1"/>
                </a:solidFill>
              </a:rPr>
              <a:t>ромашками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857884" y="1000108"/>
            <a:ext cx="3079600" cy="1008310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А в группе делали подарок для своих мам  - милые </a:t>
            </a:r>
            <a:r>
              <a:rPr lang="ru-RU" sz="1600" dirty="0" smtClean="0">
                <a:solidFill>
                  <a:schemeClr val="bg1"/>
                </a:solidFill>
              </a:rPr>
              <a:t>ромашки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1265" name="Picture 1" descr="C:\Users\днс\Desktop\P7280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2667019" cy="2000264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C:\Users\днс\Desktop\P72805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571612"/>
            <a:ext cx="2214578" cy="2247534"/>
          </a:xfrm>
          <a:prstGeom prst="roundRect">
            <a:avLst>
              <a:gd name="adj" fmla="val 16667"/>
            </a:avLst>
          </a:prstGeom>
          <a:ln w="28575">
            <a:solidFill>
              <a:srgbClr val="F11AF6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 descr="C:\Users\днс\Desktop\P72805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857628"/>
            <a:ext cx="2857520" cy="2038350"/>
          </a:xfrm>
          <a:prstGeom prst="roundRect">
            <a:avLst>
              <a:gd name="adj" fmla="val 16667"/>
            </a:avLst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 descr="C:\Users\днс\Desktop\P72805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643446"/>
            <a:ext cx="2667019" cy="2000264"/>
          </a:xfrm>
          <a:prstGeom prst="roundRect">
            <a:avLst>
              <a:gd name="adj" fmla="val 16667"/>
            </a:avLst>
          </a:prstGeom>
          <a:ln w="28575">
            <a:solidFill>
              <a:srgbClr val="69F9F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F:\ФОТО Настя\DSC00555.JPG"/>
          <p:cNvPicPr>
            <a:picLocks noChangeAspect="1" noChangeArrowheads="1"/>
          </p:cNvPicPr>
          <p:nvPr/>
        </p:nvPicPr>
        <p:blipFill rotWithShape="1">
          <a:blip r:embed="rId6" cstate="print"/>
          <a:srcRect l="19329" t="9781" b="8458"/>
          <a:stretch/>
        </p:blipFill>
        <p:spPr bwMode="auto">
          <a:xfrm rot="5400000">
            <a:off x="5822375" y="2754690"/>
            <a:ext cx="3367904" cy="2268253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63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50" y="3573016"/>
            <a:ext cx="2295566" cy="3070694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94" y="200274"/>
            <a:ext cx="1905370" cy="254874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48311"/>
            <a:ext cx="1944216" cy="2600704"/>
          </a:xfrm>
          <a:prstGeom prst="rect">
            <a:avLst/>
          </a:prstGeom>
          <a:ln w="38100" cap="sq">
            <a:solidFill>
              <a:srgbClr val="F11AF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47591"/>
            <a:ext cx="1954161" cy="2614008"/>
          </a:xfrm>
          <a:prstGeom prst="rect">
            <a:avLst/>
          </a:prstGeom>
          <a:ln w="38100" cap="sq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3571876"/>
            <a:ext cx="2296420" cy="307183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3571876"/>
            <a:ext cx="2296419" cy="307183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504" y="2967335"/>
            <a:ext cx="8640960" cy="30777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С сестрой Наташей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Trebuchet MS"/>
              </a:rPr>
              <a:t> делали свои прекрасные ромашки 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1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38084"/>
            <a:ext cx="7858180" cy="92447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Заключение</a:t>
            </a: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>Я </a:t>
            </a:r>
            <a:r>
              <a:rPr lang="ru-RU" sz="2000" dirty="0">
                <a:solidFill>
                  <a:srgbClr val="0000FF"/>
                </a:solidFill>
              </a:rPr>
              <a:t>узнала много нового и интересного о цветке </a:t>
            </a:r>
            <a:r>
              <a:rPr lang="ru-RU" sz="2000" dirty="0" smtClean="0">
                <a:solidFill>
                  <a:srgbClr val="0000FF"/>
                </a:solidFill>
              </a:rPr>
              <a:t>ромашке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" name="Picture 2" descr="F:\Настя ФОТО2\DSC005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321560"/>
            <a:ext cx="4430949" cy="332188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fb.ru/misc/i/gallery/28145/6993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3116"/>
            <a:ext cx="4071966" cy="30539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9F9F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Волна 11"/>
          <p:cNvSpPr/>
          <p:nvPr/>
        </p:nvSpPr>
        <p:spPr>
          <a:xfrm>
            <a:off x="357158" y="5643578"/>
            <a:ext cx="8215370" cy="1000108"/>
          </a:xfrm>
          <a:prstGeom prst="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Недавно у меня заболело горло, мама сразу начала лечить меня отваром из цветов ромашки и горлышко прошло.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85728"/>
            <a:ext cx="8858280" cy="924475"/>
          </a:xfrm>
        </p:spPr>
        <p:txBody>
          <a:bodyPr anchor="t"/>
          <a:lstStyle/>
          <a:p>
            <a:pPr algn="ctr"/>
            <a:r>
              <a:rPr lang="ru-RU" sz="2000" dirty="0" smtClean="0">
                <a:solidFill>
                  <a:srgbClr val="0000FF"/>
                </a:solidFill>
              </a:rPr>
              <a:t>Само слово </a:t>
            </a:r>
            <a:r>
              <a:rPr lang="ru-RU" sz="2000" dirty="0" smtClean="0">
                <a:solidFill>
                  <a:schemeClr val="bg1"/>
                </a:solidFill>
              </a:rPr>
              <a:t>«ромашка» </a:t>
            </a:r>
            <a:r>
              <a:rPr lang="ru-RU" sz="2000" dirty="0" smtClean="0">
                <a:solidFill>
                  <a:srgbClr val="0000FF"/>
                </a:solidFill>
              </a:rPr>
              <a:t>взрослые понимают, дети из группы знают, что это цветок, но объяснить они не могут, откуда появилось это слово и что оно значит.</a:t>
            </a:r>
            <a:br>
              <a:rPr lang="ru-RU" sz="2000" dirty="0" smtClean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69636" name="Picture 4" descr="http://img1.liveinternet.ru/images/attach/c/1/59/707/59707367_1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32257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Настя ФОТО2\DSC006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4963" y="2500179"/>
            <a:ext cx="4071914" cy="30241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69F9F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4716016" y="5744862"/>
            <a:ext cx="4288480" cy="1129474"/>
          </a:xfrm>
        </p:spPr>
        <p:txBody>
          <a:bodyPr anchor="t">
            <a:normAutofit fontScale="92500"/>
          </a:bodyPr>
          <a:lstStyle/>
          <a:p>
            <a:pPr marL="0" indent="0" algn="ctr">
              <a:buNone/>
            </a:pPr>
            <a:r>
              <a:rPr lang="ru-RU" sz="1700" dirty="0">
                <a:solidFill>
                  <a:srgbClr val="0000FF"/>
                </a:solidFill>
              </a:rPr>
              <a:t>Мне очень </a:t>
            </a:r>
            <a:r>
              <a:rPr lang="ru-RU" sz="1700" dirty="0" smtClean="0">
                <a:solidFill>
                  <a:srgbClr val="0000FF"/>
                </a:solidFill>
              </a:rPr>
              <a:t>нравится </a:t>
            </a:r>
            <a:r>
              <a:rPr lang="ru-RU" sz="1700" dirty="0">
                <a:solidFill>
                  <a:srgbClr val="0000FF"/>
                </a:solidFill>
              </a:rPr>
              <a:t>купаться в ванне с пенкой из ромашки </a:t>
            </a:r>
            <a:endParaRPr lang="ru-RU" sz="1700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1700" b="1" dirty="0" smtClean="0">
                <a:solidFill>
                  <a:srgbClr val="FFC000"/>
                </a:solidFill>
              </a:rPr>
              <a:t>Очень </a:t>
            </a:r>
            <a:r>
              <a:rPr lang="ru-RU" sz="1700" b="1" dirty="0">
                <a:solidFill>
                  <a:srgbClr val="FFC000"/>
                </a:solidFill>
              </a:rPr>
              <a:t>полезно </a:t>
            </a:r>
            <a:r>
              <a:rPr lang="ru-RU" sz="1700" b="1" dirty="0" smtClean="0">
                <a:solidFill>
                  <a:srgbClr val="FFC000"/>
                </a:solidFill>
              </a:rPr>
              <a:t>детям </a:t>
            </a:r>
            <a:r>
              <a:rPr lang="ru-RU" sz="1700" b="1" dirty="0">
                <a:solidFill>
                  <a:srgbClr val="FFC000"/>
                </a:solidFill>
              </a:rPr>
              <a:t>и взрослым.</a:t>
            </a:r>
          </a:p>
          <a:p>
            <a:pPr algn="ctr"/>
            <a:endParaRPr lang="ru-RU" dirty="0">
              <a:solidFill>
                <a:srgbClr val="F11AF6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179512" y="5661248"/>
            <a:ext cx="4120755" cy="9676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0000FF"/>
                </a:solidFill>
              </a:rPr>
              <a:t>Мы </a:t>
            </a:r>
            <a:r>
              <a:rPr lang="ru-RU" sz="1600" dirty="0">
                <a:solidFill>
                  <a:srgbClr val="0000FF"/>
                </a:solidFill>
              </a:rPr>
              <a:t>всей семьёй моем голову ромашковым </a:t>
            </a:r>
            <a:r>
              <a:rPr lang="ru-RU" sz="1600" dirty="0" smtClean="0">
                <a:solidFill>
                  <a:srgbClr val="0000FF"/>
                </a:solidFill>
              </a:rPr>
              <a:t>шампунем                     </a:t>
            </a:r>
            <a:r>
              <a:rPr lang="ru-RU" sz="1600" b="1" dirty="0" smtClean="0">
                <a:solidFill>
                  <a:srgbClr val="FFC000"/>
                </a:solidFill>
              </a:rPr>
              <a:t>Волосы </a:t>
            </a:r>
            <a:r>
              <a:rPr lang="ru-RU" sz="1600" b="1" dirty="0">
                <a:solidFill>
                  <a:srgbClr val="FFC000"/>
                </a:solidFill>
              </a:rPr>
              <a:t>у нас </a:t>
            </a:r>
            <a:r>
              <a:rPr lang="ru-RU" sz="1600" b="1" dirty="0" smtClean="0">
                <a:solidFill>
                  <a:srgbClr val="FFC000"/>
                </a:solidFill>
              </a:rPr>
              <a:t>густые </a:t>
            </a:r>
            <a:r>
              <a:rPr lang="ru-RU" sz="1600" b="1" dirty="0">
                <a:solidFill>
                  <a:srgbClr val="FFC000"/>
                </a:solidFill>
              </a:rPr>
              <a:t>и </a:t>
            </a:r>
            <a:r>
              <a:rPr lang="ru-RU" sz="1600" b="1" dirty="0" smtClean="0">
                <a:solidFill>
                  <a:srgbClr val="FFC000"/>
                </a:solidFill>
              </a:rPr>
              <a:t>шелковистые. </a:t>
            </a:r>
            <a:endParaRPr lang="ru-RU" sz="1600" b="1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19316" r="11008" b="11698"/>
          <a:stretch/>
        </p:blipFill>
        <p:spPr>
          <a:xfrm>
            <a:off x="125185" y="2507336"/>
            <a:ext cx="4585888" cy="3017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11AF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3" descr="https://upload.wikimedia.org/wikipedia/commons/3/3c/%D0%A0%D0%BE%D0%BC%D0%B0%D1%88%D0%BA%D0%B0_%D0%B2_%D0%BA%D0%BE%D1%81%D0%BC%D0%B5%D1%82%D0%B8%D0%BA%D0%B5.JPG"/>
          <p:cNvPicPr>
            <a:picLocks/>
          </p:cNvPicPr>
          <p:nvPr/>
        </p:nvPicPr>
        <p:blipFill rotWithShape="1">
          <a:blip r:embed="rId4" cstate="print"/>
          <a:srcRect l="1" r="-486" b="29730"/>
          <a:stretch/>
        </p:blipFill>
        <p:spPr bwMode="auto">
          <a:xfrm>
            <a:off x="3779912" y="133886"/>
            <a:ext cx="1529849" cy="217540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Волна 14"/>
          <p:cNvSpPr/>
          <p:nvPr/>
        </p:nvSpPr>
        <p:spPr>
          <a:xfrm>
            <a:off x="5508104" y="991675"/>
            <a:ext cx="3312368" cy="1206143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FF"/>
                </a:solidFill>
              </a:rPr>
              <a:t>Маме </a:t>
            </a:r>
            <a:r>
              <a:rPr lang="ru-RU" sz="1400" dirty="0">
                <a:solidFill>
                  <a:srgbClr val="0000FF"/>
                </a:solidFill>
              </a:rPr>
              <a:t>косметические крема, </a:t>
            </a:r>
            <a:r>
              <a:rPr lang="ru-RU" sz="1400" dirty="0" smtClean="0">
                <a:solidFill>
                  <a:srgbClr val="0000FF"/>
                </a:solidFill>
              </a:rPr>
              <a:t>лосьоны.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Хорошо освежают и увлажняют кожу</a:t>
            </a:r>
            <a:r>
              <a:rPr lang="ru-RU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Волна 15"/>
          <p:cNvSpPr/>
          <p:nvPr/>
        </p:nvSpPr>
        <p:spPr>
          <a:xfrm>
            <a:off x="179512" y="332656"/>
            <a:ext cx="3168352" cy="792088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FF"/>
                </a:solidFill>
              </a:rPr>
              <a:t>Папа подарил нам девчонкам шампунь и пенку из </a:t>
            </a:r>
            <a:r>
              <a:rPr lang="ru-RU" sz="1400" dirty="0" smtClean="0">
                <a:solidFill>
                  <a:srgbClr val="0000FF"/>
                </a:solidFill>
              </a:rPr>
              <a:t>ромашки </a:t>
            </a:r>
            <a:endParaRPr lang="ru-RU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днс\Desktop\Настя ФОТО\VipTalisman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8793313" cy="6143668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42844" y="5072074"/>
            <a:ext cx="3357586" cy="14287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Летом снова поеду к дедушке в Белоруссию и расскажу ему о пользе ромашки дома и в саду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5714" name="Picture 2" descr="C:\Users\днс\Desktop\Настя ФОТО\VipTalisman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57166"/>
            <a:ext cx="8456413" cy="615387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428992" y="5357826"/>
            <a:ext cx="3643338" cy="11430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Посадим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</a:rPr>
              <a:t>ромашки</a:t>
            </a:r>
            <a:r>
              <a:rPr lang="ru-RU" sz="1600" dirty="0" smtClean="0">
                <a:solidFill>
                  <a:srgbClr val="0000FF"/>
                </a:solidFill>
              </a:rPr>
              <a:t> вокруг яблонь, капусты –           сберегут от гусениц, и отпугнут полевых мышей.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"/>
            <a:ext cx="7123080" cy="642918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Моя гипотеза подтвердилась:</a:t>
            </a:r>
            <a:endParaRPr lang="ru-RU" sz="2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4282" y="5500702"/>
            <a:ext cx="4286280" cy="1714512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0000FF"/>
                </a:solidFill>
              </a:rPr>
              <a:t>Родиной </a:t>
            </a:r>
            <a:r>
              <a:rPr lang="ru-RU" b="1" dirty="0" smtClean="0">
                <a:solidFill>
                  <a:schemeClr val="bg1"/>
                </a:solidFill>
              </a:rPr>
              <a:t>ромашки</a:t>
            </a:r>
            <a:r>
              <a:rPr lang="ru-RU" b="1" dirty="0" smtClean="0">
                <a:solidFill>
                  <a:srgbClr val="0000FF"/>
                </a:solidFill>
              </a:rPr>
              <a:t>      </a:t>
            </a:r>
            <a:r>
              <a:rPr lang="ru-RU" dirty="0" smtClean="0">
                <a:solidFill>
                  <a:srgbClr val="0000FF"/>
                </a:solidFill>
              </a:rPr>
              <a:t>                   является Америка, но её знают и во многих других странах.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</a:rPr>
              <a:t>	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72066" y="6000744"/>
            <a:ext cx="4071934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</a:rPr>
              <a:t>      В мире более 100 видов </a:t>
            </a:r>
            <a:r>
              <a:rPr lang="ru-RU" b="1" dirty="0" smtClean="0">
                <a:solidFill>
                  <a:schemeClr val="bg1"/>
                </a:solidFill>
              </a:rPr>
              <a:t>ромашек.</a:t>
            </a:r>
          </a:p>
          <a:p>
            <a:pPr algn="ctr"/>
            <a:endParaRPr lang="ru-RU" dirty="0"/>
          </a:p>
        </p:txBody>
      </p:sp>
      <p:pic>
        <p:nvPicPr>
          <p:cNvPr id="3" name="Picture 2" descr="http://turkey-info.ru/forum/gallery/raznoe-a33/romashki-i937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3429023" cy="457203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1.bp.blogspot.com/-A8DZ5ig2u4c/UBjaGNO1u7I/AAAAAAAAAsA/JZocF_61Q40/s1600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642918"/>
            <a:ext cx="3070880" cy="229932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http://fb.ru/misc/i/gallery/14901/219527.jpg"/>
          <p:cNvPicPr>
            <a:picLocks noChangeAspect="1" noChangeArrowheads="1"/>
          </p:cNvPicPr>
          <p:nvPr/>
        </p:nvPicPr>
        <p:blipFill>
          <a:blip r:embed="rId4"/>
          <a:srcRect l="15000" t="22311" r="25000"/>
          <a:stretch>
            <a:fillRect/>
          </a:stretch>
        </p:blipFill>
        <p:spPr bwMode="auto">
          <a:xfrm>
            <a:off x="5929322" y="1857364"/>
            <a:ext cx="2874460" cy="23235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9F9F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http://phytum.com/herbs/matricaria-chamomilla-l/images/asd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357562"/>
            <a:ext cx="2928958" cy="21967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715016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Ромашка</a:t>
            </a:r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 изначально русское растение,  и называлось она  – пупавка римская, потом превратилась  в «</a:t>
            </a:r>
            <a:r>
              <a:rPr lang="ru-RU" sz="2000" dirty="0" err="1" smtClean="0">
                <a:solidFill>
                  <a:srgbClr val="0000FF"/>
                </a:solidFill>
                <a:latin typeface="+mn-lt"/>
              </a:rPr>
              <a:t>романову</a:t>
            </a:r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 траву».</a:t>
            </a:r>
            <a:br>
              <a:rPr lang="ru-RU" sz="2000" dirty="0" smtClean="0">
                <a:solidFill>
                  <a:srgbClr val="0000FF"/>
                </a:solidFill>
                <a:latin typeface="+mn-lt"/>
              </a:rPr>
            </a:br>
            <a:endParaRPr lang="ru-RU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" name="Picture 2" descr="http://img1.liveinternet.ru/images/attach/c/1/56/652/56652134_8620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072362" cy="5304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928670"/>
            <a:ext cx="3786214" cy="785818"/>
          </a:xfrm>
        </p:spPr>
        <p:txBody>
          <a:bodyPr anchor="t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Ромашку</a:t>
            </a:r>
            <a:r>
              <a:rPr lang="ru-RU" sz="2000" dirty="0" smtClean="0">
                <a:solidFill>
                  <a:srgbClr val="0000FF"/>
                </a:solidFill>
                <a:latin typeface="+mn-lt"/>
              </a:rPr>
              <a:t> на Руси     считали одним из семи священных растений </a:t>
            </a:r>
            <a:endParaRPr lang="ru-RU" dirty="0"/>
          </a:p>
        </p:txBody>
      </p:sp>
      <p:pic>
        <p:nvPicPr>
          <p:cNvPr id="6" name="Picture 6" descr="http://www.radionetplus.ru/uploads/posts/2012-10/1350843953_romashk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422" y="3429000"/>
            <a:ext cx="4194570" cy="31432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playcast.ru/uploads/2016/05/04/185333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00504"/>
            <a:ext cx="999910" cy="71438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5214950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Из </a:t>
            </a:r>
            <a:r>
              <a:rPr lang="ru-RU" b="1" dirty="0" smtClean="0">
                <a:solidFill>
                  <a:schemeClr val="bg1"/>
                </a:solidFill>
              </a:rPr>
              <a:t>ромашек</a:t>
            </a:r>
            <a:r>
              <a:rPr lang="ru-RU" dirty="0" smtClean="0">
                <a:solidFill>
                  <a:srgbClr val="0000FF"/>
                </a:solidFill>
              </a:rPr>
              <a:t> плели венки и бросали в реку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Picture 2" descr="http://file.mobilmusic.ru/5c/a5/23/124269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04"/>
            <a:ext cx="401701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83568" y="4362424"/>
            <a:ext cx="3797151" cy="99189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FF"/>
                </a:solidFill>
              </a:rPr>
              <a:t>Ромашка </a:t>
            </a:r>
            <a:r>
              <a:rPr lang="ru-RU" dirty="0">
                <a:solidFill>
                  <a:srgbClr val="0000FF"/>
                </a:solidFill>
              </a:rPr>
              <a:t>королева полей и </a:t>
            </a:r>
            <a:r>
              <a:rPr lang="ru-RU" dirty="0" smtClean="0">
                <a:solidFill>
                  <a:srgbClr val="0000FF"/>
                </a:solidFill>
              </a:rPr>
              <a:t>лугов, она является символом России. 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148064" y="1556792"/>
            <a:ext cx="3202515" cy="11582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00FF"/>
                </a:solidFill>
              </a:rPr>
              <a:t>Чаи</a:t>
            </a:r>
            <a:r>
              <a:rPr lang="ru-RU" dirty="0">
                <a:solidFill>
                  <a:srgbClr val="0000FF"/>
                </a:solidFill>
              </a:rPr>
              <a:t>, отвары и настои из </a:t>
            </a:r>
            <a:r>
              <a:rPr lang="ru-RU" b="1" dirty="0">
                <a:solidFill>
                  <a:srgbClr val="0000FF"/>
                </a:solidFill>
              </a:rPr>
              <a:t>ромашки</a:t>
            </a:r>
            <a:r>
              <a:rPr lang="ru-RU" dirty="0">
                <a:solidFill>
                  <a:srgbClr val="0000FF"/>
                </a:solidFill>
              </a:rPr>
              <a:t> широко используют в народной медицине.</a:t>
            </a:r>
          </a:p>
          <a:p>
            <a:endParaRPr lang="ru-RU" dirty="0"/>
          </a:p>
        </p:txBody>
      </p:sp>
      <p:pic>
        <p:nvPicPr>
          <p:cNvPr id="3" name="Picture 4" descr="http://99px.ru/sstorage/86/2015/06/image_8607061523234949631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1348" y="3143248"/>
            <a:ext cx="4034550" cy="290075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642918"/>
            <a:ext cx="4482688" cy="3363856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6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1518"/>
            <a:ext cx="7674646" cy="626207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Ромашка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 smtClean="0">
                <a:solidFill>
                  <a:srgbClr val="0000FF"/>
                </a:solidFill>
              </a:rPr>
              <a:t>украшает </a:t>
            </a:r>
            <a:r>
              <a:rPr lang="ru-RU" sz="2000" dirty="0">
                <a:solidFill>
                  <a:srgbClr val="0000FF"/>
                </a:solidFill>
              </a:rPr>
              <a:t>нашу жизнь, дарит радость и здоровье каждому человеку. </a:t>
            </a:r>
          </a:p>
        </p:txBody>
      </p:sp>
      <p:pic>
        <p:nvPicPr>
          <p:cNvPr id="2052" name="Picture 4" descr="Картинки по запросу картинки анимашки рома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8279"/>
            <a:ext cx="7848872" cy="56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db48.ru/upload/main/bb8/bb82dde1f88160b784504e86b0475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243298"/>
            <a:ext cx="8928991" cy="661470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5382"/>
            <a:ext cx="7002975" cy="34817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924944"/>
            <a:ext cx="3774004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3153448" y="57155"/>
            <a:ext cx="5451000" cy="1067589"/>
          </a:xfrm>
          <a:prstGeom prst="wav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FF"/>
                </a:solidFill>
              </a:rPr>
              <a:t>Давайте чаще вспоминать своих близких, родных и будем дарить им букет моих лучистых </a:t>
            </a:r>
            <a:r>
              <a:rPr lang="ru-RU" sz="1400" b="1" dirty="0">
                <a:solidFill>
                  <a:schemeClr val="bg1"/>
                </a:solidFill>
              </a:rPr>
              <a:t>ромашек.</a:t>
            </a:r>
            <a:r>
              <a:rPr lang="ru-RU" sz="1400" dirty="0">
                <a:solidFill>
                  <a:srgbClr val="0000FF"/>
                </a:solidFill>
              </a:rPr>
              <a:t/>
            </a:r>
            <a:br>
              <a:rPr lang="ru-RU" sz="1400" dirty="0">
                <a:solidFill>
                  <a:srgbClr val="0000FF"/>
                </a:solidFill>
              </a:rPr>
            </a:br>
            <a:endParaRPr lang="ru-RU" sz="1400" b="1" dirty="0">
              <a:solidFill>
                <a:srgbClr val="0000FF"/>
              </a:solidFill>
            </a:endParaRPr>
          </a:p>
        </p:txBody>
      </p:sp>
      <p:pic>
        <p:nvPicPr>
          <p:cNvPr id="8" name="Picture 5" descr="C:\Users\днс\Desktop\IMG_1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2653414" cy="3714776"/>
          </a:xfrm>
          <a:prstGeom prst="rect">
            <a:avLst/>
          </a:prstGeom>
          <a:ln w="38100" cap="sq">
            <a:solidFill>
              <a:srgbClr val="99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www.playcast.ru/uploads/2016/05/04/1853339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71612"/>
            <a:ext cx="1785918" cy="96973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592" t="18811" r="7882" b="14002"/>
          <a:stretch/>
        </p:blipFill>
        <p:spPr>
          <a:xfrm>
            <a:off x="5796136" y="2420888"/>
            <a:ext cx="2918244" cy="381642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https://img-fotki.yandex.ru/get/15591/47606540.88/0_f77e1_4ba24353_ori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0873" y="2175019"/>
            <a:ext cx="6425389" cy="466358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32" y="116632"/>
            <a:ext cx="176189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9" y="260649"/>
            <a:ext cx="2762937" cy="20074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http://www.dou38.ru/zimadou4/images/gruppy/4gruppy.jpg"/>
          <p:cNvPicPr>
            <a:picLocks noChangeAspect="1" noChangeArrowheads="1"/>
          </p:cNvPicPr>
          <p:nvPr/>
        </p:nvPicPr>
        <p:blipFill>
          <a:blip r:embed="rId3" cstate="print"/>
          <a:srcRect r="1162"/>
          <a:stretch>
            <a:fillRect/>
          </a:stretch>
        </p:blipFill>
        <p:spPr bwMode="auto">
          <a:xfrm>
            <a:off x="167050" y="332656"/>
            <a:ext cx="685310" cy="69336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009" name="Picture 1" descr="C:\Users\днс\Desktop\20160813_1716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4293096"/>
            <a:ext cx="2234528" cy="243403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F:\ФОТО Настя\DSC00544.JPG"/>
          <p:cNvPicPr>
            <a:picLocks noChangeAspect="1" noChangeArrowheads="1"/>
          </p:cNvPicPr>
          <p:nvPr/>
        </p:nvPicPr>
        <p:blipFill rotWithShape="1">
          <a:blip r:embed="rId5" cstate="print"/>
          <a:srcRect l="23503"/>
          <a:stretch/>
        </p:blipFill>
        <p:spPr bwMode="auto">
          <a:xfrm>
            <a:off x="3563888" y="2420888"/>
            <a:ext cx="2376264" cy="2064229"/>
          </a:xfrm>
          <a:prstGeom prst="rect">
            <a:avLst/>
          </a:prstGeom>
          <a:ln w="38100" cap="sq">
            <a:solidFill>
              <a:srgbClr val="69F9F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ФОТО Настя\DSC00550.JPG"/>
          <p:cNvPicPr>
            <a:picLocks noChangeAspect="1" noChangeArrowheads="1"/>
          </p:cNvPicPr>
          <p:nvPr/>
        </p:nvPicPr>
        <p:blipFill rotWithShape="1">
          <a:blip r:embed="rId6" cstate="print"/>
          <a:srcRect l="3241" r="4365" b="800"/>
          <a:stretch/>
        </p:blipFill>
        <p:spPr bwMode="auto">
          <a:xfrm>
            <a:off x="5724128" y="107862"/>
            <a:ext cx="3027813" cy="216024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F:\ФОТО Настя\DSC00551.JPG"/>
          <p:cNvPicPr>
            <a:picLocks noChangeAspect="1" noChangeArrowheads="1"/>
          </p:cNvPicPr>
          <p:nvPr/>
        </p:nvPicPr>
        <p:blipFill rotWithShape="1">
          <a:blip r:embed="rId7" cstate="print"/>
          <a:srcRect l="14074" t="12572" r="42141"/>
          <a:stretch/>
        </p:blipFill>
        <p:spPr bwMode="auto">
          <a:xfrm>
            <a:off x="539552" y="3068960"/>
            <a:ext cx="2664296" cy="353523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new.3d-galleru.ru/cards/1/54/481895587064355/cvetok-priroda-romashka-leto-rastenie-trava-senokos-solnce-na-otkrytom-vozduxe-umerennyj-klim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16632"/>
            <a:ext cx="7344816" cy="653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0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501287" cy="668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7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dreempics.com/uploads/posts/2016-06/1465665326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924475"/>
          </a:xfrm>
        </p:spPr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Гипотеза: </a:t>
            </a:r>
            <a:r>
              <a:rPr lang="ru-RU" sz="2400" b="1" dirty="0" smtClean="0">
                <a:solidFill>
                  <a:srgbClr val="002060"/>
                </a:solidFill>
              </a:rPr>
              <a:t>если ромашка полезный цветок, то          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                она приносит людям пользу.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 </a:t>
            </a:r>
            <a:r>
              <a:rPr lang="ru-RU" sz="2800" dirty="0" smtClean="0">
                <a:solidFill>
                  <a:srgbClr val="0000FF"/>
                </a:solidFill>
              </a:rPr>
              <a:t/>
            </a:r>
            <a:br>
              <a:rPr lang="ru-RU" sz="2800" dirty="0" smtClean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214422"/>
            <a:ext cx="7715272" cy="364333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Цель работы: </a:t>
            </a:r>
            <a:r>
              <a:rPr lang="ru-RU" b="1" dirty="0" smtClean="0">
                <a:solidFill>
                  <a:srgbClr val="0000FF"/>
                </a:solidFill>
              </a:rPr>
              <a:t>понять и выяснить, откуда появился 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                         этот цветок ромашка, может ли он,  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                         приносить какую ни будь пользу людям?</a:t>
            </a:r>
          </a:p>
          <a:p>
            <a:pPr>
              <a:buNone/>
            </a:pPr>
            <a:r>
              <a:rPr lang="ru-RU" b="1" dirty="0" smtClean="0">
                <a:solidFill>
                  <a:srgbClr val="9900CC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Задачи: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выяснить в какое время года расцветает ромашка;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изучить на что похожа ромашка;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узнать где растет ромашка, как ромашка помогает людям, какие цветы растут около ромашки;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сделать выводы;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- подготовить презентацию.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1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db48.ru/upload/main/bb8/bb82dde1f88160b784504e86b0475e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71514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7224" y="0"/>
            <a:ext cx="7125113" cy="714380"/>
          </a:xfrm>
        </p:spPr>
        <p:txBody>
          <a:bodyPr anchor="t"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Предмет исследования</a:t>
            </a:r>
            <a:r>
              <a:rPr lang="ru-RU" sz="2000" dirty="0" smtClean="0">
                <a:solidFill>
                  <a:srgbClr val="FF0000"/>
                </a:solidFill>
              </a:rPr>
              <a:t>: </a:t>
            </a:r>
            <a:r>
              <a:rPr lang="ru-RU" sz="2000" b="1" dirty="0" smtClean="0">
                <a:solidFill>
                  <a:srgbClr val="002060"/>
                </a:solidFill>
              </a:rPr>
              <a:t>свойства ромашки.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Объект исследования</a:t>
            </a:r>
            <a:r>
              <a:rPr lang="ru-RU" sz="2000" dirty="0" smtClean="0">
                <a:solidFill>
                  <a:srgbClr val="FF0000"/>
                </a:solidFill>
              </a:rPr>
              <a:t>: </a:t>
            </a:r>
            <a:r>
              <a:rPr lang="ru-RU" sz="2000" b="1" dirty="0" smtClean="0">
                <a:solidFill>
                  <a:srgbClr val="002060"/>
                </a:solidFill>
              </a:rPr>
              <a:t>ромашка.</a:t>
            </a:r>
            <a:r>
              <a:rPr lang="ru-RU" b="1" dirty="0" smtClean="0">
                <a:solidFill>
                  <a:srgbClr val="9900CC"/>
                </a:solidFill>
              </a:rPr>
              <a:t/>
            </a:r>
            <a:br>
              <a:rPr lang="ru-RU" b="1" dirty="0" smtClean="0">
                <a:solidFill>
                  <a:srgbClr val="9900CC"/>
                </a:solidFill>
              </a:rPr>
            </a:br>
            <a:endParaRPr lang="ru-RU" dirty="0">
              <a:solidFill>
                <a:srgbClr val="9900CC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5984" y="1428736"/>
            <a:ext cx="6062884" cy="35719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Методы и приемы: </a:t>
            </a:r>
            <a:endParaRPr lang="ru-RU" dirty="0" smtClean="0">
              <a:solidFill>
                <a:srgbClr val="C0000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наблюдение;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беседа;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эксперимент;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чтение книг, энциклопедий;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моделирование;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00FF"/>
                </a:solidFill>
              </a:rPr>
              <a:t>поиск информации в Интернете.</a:t>
            </a:r>
          </a:p>
          <a:p>
            <a:pPr>
              <a:buNone/>
            </a:pPr>
            <a:endParaRPr lang="ru-RU" b="1" dirty="0" smtClean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475"/>
          </a:xfrm>
        </p:spPr>
        <p:txBody>
          <a:bodyPr anchor="t"/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Актуальность:</a:t>
            </a:r>
            <a:r>
              <a:rPr lang="ru-RU" sz="1800" b="1" dirty="0" smtClean="0">
                <a:solidFill>
                  <a:srgbClr val="0000FF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для каждого цветок </a:t>
            </a:r>
            <a:r>
              <a:rPr lang="ru-RU" sz="1800" b="1" dirty="0" smtClean="0">
                <a:solidFill>
                  <a:schemeClr val="bg1"/>
                </a:solidFill>
              </a:rPr>
              <a:t>«ромашка» </a:t>
            </a:r>
            <a:r>
              <a:rPr lang="ru-RU" sz="1800" dirty="0" smtClean="0">
                <a:solidFill>
                  <a:srgbClr val="002060"/>
                </a:solidFill>
              </a:rPr>
              <a:t>имеет своё особое значение.  Для меня </a:t>
            </a:r>
            <a:r>
              <a:rPr lang="ru-RU" sz="1800" b="1" dirty="0" smtClean="0">
                <a:solidFill>
                  <a:srgbClr val="FFFF00"/>
                </a:solidFill>
              </a:rPr>
              <a:t>«ромашка» </a:t>
            </a:r>
            <a:r>
              <a:rPr lang="ru-RU" sz="1800" dirty="0" smtClean="0">
                <a:solidFill>
                  <a:srgbClr val="002060"/>
                </a:solidFill>
              </a:rPr>
              <a:t>необыкновенно – красивейший цветок и мне захотелось побольше узнать про него.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днс\Desktop\Настя ФОТО\VipTalisman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929618" cy="5491267"/>
          </a:xfrm>
          <a:prstGeom prst="rect">
            <a:avLst/>
          </a:prstGeom>
          <a:noFill/>
        </p:spPr>
      </p:pic>
      <p:pic>
        <p:nvPicPr>
          <p:cNvPr id="7" name="Picture 4" descr="https://content.foto.my.mail.ru/mail/swetlanaroma/_blogs/i-243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786190"/>
            <a:ext cx="1643074" cy="1408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3134</TotalTime>
  <Words>1331</Words>
  <Application>Microsoft Office PowerPoint</Application>
  <PresentationFormat>Экран (4:3)</PresentationFormat>
  <Paragraphs>125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Courier New</vt:lpstr>
      <vt:lpstr>Times New Roman</vt:lpstr>
      <vt:lpstr>Trebuchet MS</vt:lpstr>
      <vt:lpstr>Verdana</vt:lpstr>
      <vt:lpstr>Wingdings</vt:lpstr>
      <vt:lpstr>Wingdings 2</vt:lpstr>
      <vt:lpstr>Spring</vt:lpstr>
      <vt:lpstr>Презентация PowerPoint</vt:lpstr>
      <vt:lpstr>Презентация PowerPoint</vt:lpstr>
      <vt:lpstr>Ромашка любимый цветок для венков и все девочки в детстве гадали на ромашке обрывая белые лепестки приговаривая: </vt:lpstr>
      <vt:lpstr>Презентация PowerPoint</vt:lpstr>
      <vt:lpstr>Само слово «ромашка» взрослые понимают, дети из группы знают, что это цветок, но объяснить они не могут, откуда появилось это слово и что оно значит. </vt:lpstr>
      <vt:lpstr>Презентация PowerPoint</vt:lpstr>
      <vt:lpstr> Гипотеза: если ромашка полезный цветок, то                             она приносит людям пользу.   </vt:lpstr>
      <vt:lpstr>Предмет исследования: свойства ромашки.  Объект исследования: ромашка. </vt:lpstr>
      <vt:lpstr>Актуальность: для каждого цветок «ромашка» имеет своё особое значение.  Для меня «ромашка» необыкновенно – красивейший цветок и мне захотелось побольше узнать про него. </vt:lpstr>
      <vt:lpstr>На подготовительном этапе моего исследования само название ромашка мы нашли в Интернете </vt:lpstr>
      <vt:lpstr>Презентация PowerPoint</vt:lpstr>
      <vt:lpstr>Ромашка – это однолетнее растение семейства астровых.</vt:lpstr>
      <vt:lpstr>Презентация PowerPoint</vt:lpstr>
      <vt:lpstr>На Руси ромашка считалась одним из семи священных растений</vt:lpstr>
      <vt:lpstr>Не зря девушки, гадая на суженых, плели венки из ромашек и бросали в реку. </vt:lpstr>
      <vt:lpstr>Презентация PowerPoint</vt:lpstr>
      <vt:lpstr>Вывод:</vt:lpstr>
      <vt:lpstr>Просмотрели энциклопедии и нашли, что моя ромашка очень часто используется: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выйти в ромашковое поле, можно услышать шелест лепестков, ласкающий слух. Растение иногда называют «удивлённым глазом», который окружают многочисленные реснички  </vt:lpstr>
      <vt:lpstr>Удивленные глаза ромашки целых семь месяцев - с апреля до сентября - смотрят в небо, стараясь понять движение облаков, звезд и планет. Смотрят-смотрят, устанут, вот тогда-то и начинают моргать своими белыми ресницами. </vt:lpstr>
      <vt:lpstr>Кажется, наклонишься к цветку, и он поведает тебе самые сокровенные тайны.</vt:lpstr>
      <vt:lpstr>Презентация PowerPoint</vt:lpstr>
      <vt:lpstr>Презентация PowerPoint</vt:lpstr>
      <vt:lpstr>Среди народа ромашка ассоциируется с символом                        красоты и чистоты.</vt:lpstr>
      <vt:lpstr>Садовые ромашки украшают сад и огород милой красотой и придают особую душевность и шарм в ландшафтный дизайн дачных участков. </vt:lpstr>
      <vt:lpstr>Однажды мы с мамой пошли покупать букет</vt:lpstr>
      <vt:lpstr>Составляет такие красивые букеты </vt:lpstr>
      <vt:lpstr>Наша нежная героиня очень гармонируют с герберами, незабудками, подсолнухами, и разными травами </vt:lpstr>
      <vt:lpstr>Композиция  - это целое искусство</vt:lpstr>
      <vt:lpstr>Презентация PowerPoint</vt:lpstr>
      <vt:lpstr>Вывод:</vt:lpstr>
      <vt:lpstr>О любимом цветке издавна слагают легенды, песни, стихи… </vt:lpstr>
      <vt:lpstr>В одно прекрасное время жила добрая лесная фея, от ее появления распускались цветы, зеленели деревья, оживали засохшие растения. Она исцеляла и людей, и зверей, к ней шли из далеких земель за помощью, и никому она не отказывала.</vt:lpstr>
      <vt:lpstr>Как-то на лугу увидела фея молодого статного пастуха и влюбилась в него. Некоторое время она пряталась в зарослях и слушала, как ее возлюбленный играет на дудочке.</vt:lpstr>
      <vt:lpstr>Однажды фея вышла к нему и он, увидев ее, влюбился.  Фея раскрыла пастуху премудрости целительства,           тайны трав и цветов. </vt:lpstr>
      <vt:lpstr>Презентация PowerPoint</vt:lpstr>
      <vt:lpstr>Презентация PowerPoint</vt:lpstr>
      <vt:lpstr>Приходят к ромашкам люди, просят о помощи, а те, чувствуя людскую боль, помогают тем, кто чист сердцем и душой.             А пастух с каждой слезинкой терял свой дар, и                               сила с удачей покинули его.</vt:lpstr>
      <vt:lpstr>Вспомнил пастух о лесной фее, так его любящей и всегда ждущей, прибежал на заветный луг, а там - ромашковое поле. </vt:lpstr>
      <vt:lpstr>Звал пастух фею, но не откликнулась она на его зов, погрустнел пастух и вернулся к своему стаду. </vt:lpstr>
      <vt:lpstr>Маленькое солнце             Афанасий Фет.  </vt:lpstr>
      <vt:lpstr>Ромашки являются символом нашей России:                   голубое небо и белые ромашки</vt:lpstr>
      <vt:lpstr>Вывод :</vt:lpstr>
      <vt:lpstr>Презентация PowerPoint</vt:lpstr>
      <vt:lpstr>Заключение Я узнала много нового и интересного о цветке ромашке </vt:lpstr>
      <vt:lpstr>Презентация PowerPoint</vt:lpstr>
      <vt:lpstr>Презентация PowerPoint</vt:lpstr>
      <vt:lpstr>Презентация PowerPoint</vt:lpstr>
      <vt:lpstr>Моя гипотеза подтвердилась:</vt:lpstr>
      <vt:lpstr>Ромашка изначально русское растение,  и называлось она  – пупавка римская, потом превратилась  в «романову траву». </vt:lpstr>
      <vt:lpstr>Ромашку на Руси     считали одним из семи священных растений </vt:lpstr>
      <vt:lpstr>Презентация PowerPoint</vt:lpstr>
      <vt:lpstr>Ромашка украшает нашу жизнь, дарит радость и здоровье каждому человеку.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ЗОЛОТОЙ</dc:creator>
  <cp:lastModifiedBy>олеся</cp:lastModifiedBy>
  <cp:revision>151</cp:revision>
  <dcterms:created xsi:type="dcterms:W3CDTF">2013-03-15T09:23:18Z</dcterms:created>
  <dcterms:modified xsi:type="dcterms:W3CDTF">2016-11-21T15:12:17Z</dcterms:modified>
</cp:coreProperties>
</file>